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7" r:id="rId2"/>
    <p:sldId id="301" r:id="rId3"/>
    <p:sldId id="299" r:id="rId4"/>
    <p:sldId id="268" r:id="rId5"/>
    <p:sldId id="281" r:id="rId6"/>
    <p:sldId id="269" r:id="rId7"/>
    <p:sldId id="266" r:id="rId8"/>
    <p:sldId id="265" r:id="rId9"/>
    <p:sldId id="270" r:id="rId10"/>
    <p:sldId id="271" r:id="rId11"/>
    <p:sldId id="274" r:id="rId12"/>
    <p:sldId id="275" r:id="rId13"/>
    <p:sldId id="277" r:id="rId14"/>
    <p:sldId id="272" r:id="rId15"/>
    <p:sldId id="273" r:id="rId16"/>
    <p:sldId id="276" r:id="rId17"/>
    <p:sldId id="278" r:id="rId18"/>
    <p:sldId id="285" r:id="rId19"/>
    <p:sldId id="286" r:id="rId20"/>
    <p:sldId id="280" r:id="rId21"/>
    <p:sldId id="282" r:id="rId22"/>
    <p:sldId id="279" r:id="rId23"/>
    <p:sldId id="287" r:id="rId24"/>
    <p:sldId id="288" r:id="rId25"/>
    <p:sldId id="300" r:id="rId26"/>
    <p:sldId id="298" r:id="rId27"/>
    <p:sldId id="290" r:id="rId28"/>
    <p:sldId id="289" r:id="rId29"/>
    <p:sldId id="292" r:id="rId30"/>
    <p:sldId id="293" r:id="rId31"/>
    <p:sldId id="294" r:id="rId32"/>
    <p:sldId id="296" r:id="rId33"/>
    <p:sldId id="295" r:id="rId34"/>
    <p:sldId id="297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Oxenford O'Brian" initials="JO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2CDE6-AF0E-4DB8-A0A1-445D405FE28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BB4D3-9E52-455C-9235-381609EEFB6D}">
      <dgm:prSet phldrT="[Text]"/>
      <dgm:spPr/>
      <dgm:t>
        <a:bodyPr/>
        <a:lstStyle/>
        <a:p>
          <a:r>
            <a:rPr dirty="0"/>
            <a:t>1997</a:t>
          </a:r>
          <a:endParaRPr lang="es-MX" dirty="0"/>
        </a:p>
      </dgm:t>
    </dgm:pt>
    <dgm:pt modelId="{A69AF134-7069-4C60-B75C-BE1E1080C906}" type="parTrans" cxnId="{CA61348B-BFC5-4294-9B07-0919E1F56D75}">
      <dgm:prSet/>
      <dgm:spPr/>
      <dgm:t>
        <a:bodyPr/>
        <a:lstStyle/>
        <a:p>
          <a:endParaRPr lang="en-US"/>
        </a:p>
      </dgm:t>
    </dgm:pt>
    <dgm:pt modelId="{ABE0BCBE-E3B4-445C-BFB2-C6A29D2A4A3B}" type="sibTrans" cxnId="{CA61348B-BFC5-4294-9B07-0919E1F56D75}">
      <dgm:prSet/>
      <dgm:spPr/>
      <dgm:t>
        <a:bodyPr/>
        <a:lstStyle/>
        <a:p>
          <a:endParaRPr lang="en-US"/>
        </a:p>
      </dgm:t>
    </dgm:pt>
    <dgm:pt modelId="{B71F738F-D2A8-48EE-8151-5770F69EB4EB}">
      <dgm:prSet phldrT="[Text]"/>
      <dgm:spPr/>
      <dgm:t>
        <a:bodyPr/>
        <a:lstStyle/>
        <a:p>
          <a:r>
            <a:rPr lang="es-MX" noProof="0" dirty="0" smtClean="0"/>
            <a:t>Comité </a:t>
          </a:r>
          <a:r>
            <a:rPr dirty="0" smtClean="0"/>
            <a:t>DAC</a:t>
          </a:r>
          <a:endParaRPr lang="es-MX" dirty="0"/>
        </a:p>
      </dgm:t>
    </dgm:pt>
    <dgm:pt modelId="{7CFF1396-9234-4E3C-BBB6-62314A51FC9B}" type="parTrans" cxnId="{4C3CFA62-AD36-49FA-9537-FE1BB2A0310A}">
      <dgm:prSet/>
      <dgm:spPr/>
      <dgm:t>
        <a:bodyPr/>
        <a:lstStyle/>
        <a:p>
          <a:endParaRPr lang="en-US"/>
        </a:p>
      </dgm:t>
    </dgm:pt>
    <dgm:pt modelId="{847A0A1C-C613-4159-8CC4-8D24EE525B5A}" type="sibTrans" cxnId="{4C3CFA62-AD36-49FA-9537-FE1BB2A0310A}">
      <dgm:prSet/>
      <dgm:spPr/>
      <dgm:t>
        <a:bodyPr/>
        <a:lstStyle/>
        <a:p>
          <a:endParaRPr lang="en-US"/>
        </a:p>
      </dgm:t>
    </dgm:pt>
    <dgm:pt modelId="{4549BF20-A027-4665-947B-0ED082738689}">
      <dgm:prSet phldrT="[Text]"/>
      <dgm:spPr/>
      <dgm:t>
        <a:bodyPr/>
        <a:lstStyle/>
        <a:p>
          <a:r>
            <a:rPr dirty="0"/>
            <a:t>2001</a:t>
          </a:r>
          <a:endParaRPr lang="es-MX" dirty="0"/>
        </a:p>
      </dgm:t>
    </dgm:pt>
    <dgm:pt modelId="{FB8D969E-39D4-4AA1-98CC-00DE9D891517}" type="parTrans" cxnId="{E2BD86CD-0ACB-4CFF-B078-50D6C79B71F9}">
      <dgm:prSet/>
      <dgm:spPr/>
      <dgm:t>
        <a:bodyPr/>
        <a:lstStyle/>
        <a:p>
          <a:endParaRPr lang="en-US"/>
        </a:p>
      </dgm:t>
    </dgm:pt>
    <dgm:pt modelId="{753A99CC-5E62-4B88-918D-AE6D54F041FA}" type="sibTrans" cxnId="{E2BD86CD-0ACB-4CFF-B078-50D6C79B71F9}">
      <dgm:prSet/>
      <dgm:spPr/>
      <dgm:t>
        <a:bodyPr/>
        <a:lstStyle/>
        <a:p>
          <a:endParaRPr lang="en-US"/>
        </a:p>
      </dgm:t>
    </dgm:pt>
    <dgm:pt modelId="{214182FC-3FC4-4983-9E80-BB5ECF0A4310}">
      <dgm:prSet phldrT="[Text]"/>
      <dgm:spPr/>
      <dgm:t>
        <a:bodyPr/>
        <a:lstStyle/>
        <a:p>
          <a:r>
            <a:rPr lang="es-MX" noProof="0" dirty="0" smtClean="0"/>
            <a:t>Comité SPAC</a:t>
          </a:r>
          <a:endParaRPr lang="es-MX" noProof="0" dirty="0"/>
        </a:p>
      </dgm:t>
    </dgm:pt>
    <dgm:pt modelId="{EB134D6B-62A8-4E0F-BB6B-99604C097B27}" type="parTrans" cxnId="{75E03E6A-F2D4-4DCF-995A-C324DEC0F2F9}">
      <dgm:prSet/>
      <dgm:spPr/>
      <dgm:t>
        <a:bodyPr/>
        <a:lstStyle/>
        <a:p>
          <a:endParaRPr lang="en-US"/>
        </a:p>
      </dgm:t>
    </dgm:pt>
    <dgm:pt modelId="{B0D4191A-4821-4364-91A1-E50B3118A9C9}" type="sibTrans" cxnId="{75E03E6A-F2D4-4DCF-995A-C324DEC0F2F9}">
      <dgm:prSet/>
      <dgm:spPr/>
      <dgm:t>
        <a:bodyPr/>
        <a:lstStyle/>
        <a:p>
          <a:endParaRPr lang="en-US"/>
        </a:p>
      </dgm:t>
    </dgm:pt>
    <dgm:pt modelId="{99298FD0-9140-4604-ABAF-1EBA00918E0B}">
      <dgm:prSet phldrT="[Text]"/>
      <dgm:spPr/>
      <dgm:t>
        <a:bodyPr/>
        <a:lstStyle/>
        <a:p>
          <a:r>
            <a:rPr dirty="0"/>
            <a:t>2015</a:t>
          </a:r>
          <a:endParaRPr lang="es-MX" dirty="0"/>
        </a:p>
      </dgm:t>
    </dgm:pt>
    <dgm:pt modelId="{675EDB44-29E3-4405-95EF-0B90B0526EB0}" type="parTrans" cxnId="{F0365103-BC7E-4334-9990-745AF61D6114}">
      <dgm:prSet/>
      <dgm:spPr/>
      <dgm:t>
        <a:bodyPr/>
        <a:lstStyle/>
        <a:p>
          <a:endParaRPr lang="en-US"/>
        </a:p>
      </dgm:t>
    </dgm:pt>
    <dgm:pt modelId="{AC8F0D5C-D65D-4506-ADD4-9E3999840782}" type="sibTrans" cxnId="{F0365103-BC7E-4334-9990-745AF61D6114}">
      <dgm:prSet/>
      <dgm:spPr/>
      <dgm:t>
        <a:bodyPr/>
        <a:lstStyle/>
        <a:p>
          <a:endParaRPr lang="en-US"/>
        </a:p>
      </dgm:t>
    </dgm:pt>
    <dgm:pt modelId="{204578F9-7D1C-4D11-8C96-9A364774D61D}">
      <dgm:prSet phldrT="[Text]"/>
      <dgm:spPr/>
      <dgm:t>
        <a:bodyPr/>
        <a:lstStyle/>
        <a:p>
          <a:r>
            <a:rPr lang="es-MX" noProof="0" dirty="0" smtClean="0"/>
            <a:t>Comité DAC</a:t>
          </a:r>
          <a:endParaRPr lang="es-MX" noProof="0" dirty="0"/>
        </a:p>
      </dgm:t>
    </dgm:pt>
    <dgm:pt modelId="{5A0FFC2B-A046-4B8C-A0F6-D92CFD1155E9}" type="parTrans" cxnId="{975FE627-9BD6-467D-BE33-D2366B54AA1C}">
      <dgm:prSet/>
      <dgm:spPr/>
      <dgm:t>
        <a:bodyPr/>
        <a:lstStyle/>
        <a:p>
          <a:endParaRPr lang="en-US"/>
        </a:p>
      </dgm:t>
    </dgm:pt>
    <dgm:pt modelId="{C2F92363-FA7E-4605-98D5-82C5FC6D35C8}" type="sibTrans" cxnId="{975FE627-9BD6-467D-BE33-D2366B54AA1C}">
      <dgm:prSet/>
      <dgm:spPr/>
      <dgm:t>
        <a:bodyPr/>
        <a:lstStyle/>
        <a:p>
          <a:endParaRPr lang="en-US"/>
        </a:p>
      </dgm:t>
    </dgm:pt>
    <dgm:pt modelId="{79B76313-781F-46BB-A0D2-B7B5FAA73FB5}">
      <dgm:prSet phldrT="[Text]"/>
      <dgm:spPr/>
      <dgm:t>
        <a:bodyPr/>
        <a:lstStyle/>
        <a:p>
          <a:r>
            <a:rPr lang="es-MX" noProof="0" dirty="0" smtClean="0"/>
            <a:t>Comité SPAC</a:t>
          </a:r>
          <a:endParaRPr lang="es-MX" noProof="0" dirty="0"/>
        </a:p>
      </dgm:t>
    </dgm:pt>
    <dgm:pt modelId="{8ABB400C-5A17-4A99-AB3E-0ABBED5D1C49}" type="parTrans" cxnId="{3D387D4C-DBED-44C1-A2C5-DF6CCF479835}">
      <dgm:prSet/>
      <dgm:spPr/>
      <dgm:t>
        <a:bodyPr/>
        <a:lstStyle/>
        <a:p>
          <a:endParaRPr lang="en-US"/>
        </a:p>
      </dgm:t>
    </dgm:pt>
    <dgm:pt modelId="{B77CFB36-992E-416E-B218-AE6F722E6906}" type="sibTrans" cxnId="{3D387D4C-DBED-44C1-A2C5-DF6CCF479835}">
      <dgm:prSet/>
      <dgm:spPr/>
      <dgm:t>
        <a:bodyPr/>
        <a:lstStyle/>
        <a:p>
          <a:endParaRPr lang="en-US"/>
        </a:p>
      </dgm:t>
    </dgm:pt>
    <dgm:pt modelId="{EB5C0545-533C-4050-AB8C-8B93F69FE893}" type="pres">
      <dgm:prSet presAssocID="{C162CDE6-AF0E-4DB8-A0A1-445D405FE2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136F6-5F6D-437A-8362-931BE0C8D3A5}" type="pres">
      <dgm:prSet presAssocID="{7A2BB4D3-9E52-455C-9235-381609EEFB6D}" presName="compNode" presStyleCnt="0"/>
      <dgm:spPr/>
    </dgm:pt>
    <dgm:pt modelId="{809A5A07-C69E-472B-89E5-5C114A158361}" type="pres">
      <dgm:prSet presAssocID="{7A2BB4D3-9E52-455C-9235-381609EEFB6D}" presName="noGeometry" presStyleCnt="0"/>
      <dgm:spPr/>
    </dgm:pt>
    <dgm:pt modelId="{7C0C44D2-16C3-4597-BFAA-4BF32B819B83}" type="pres">
      <dgm:prSet presAssocID="{7A2BB4D3-9E52-455C-9235-381609EEFB6D}" presName="childTextVisible" presStyleLbl="bgAccFollowNode1" presStyleIdx="0" presStyleCnt="3" custLinFactNeighborX="-49" custLinFactNeighborY="-91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0671C-24BA-421B-B273-C250BBD98CE5}" type="pres">
      <dgm:prSet presAssocID="{7A2BB4D3-9E52-455C-9235-381609EEFB6D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D80D1A24-F45B-4A94-92B2-FBD6695A2AE4}" type="pres">
      <dgm:prSet presAssocID="{7A2BB4D3-9E52-455C-9235-381609EEFB6D}" presName="parentText" presStyleLbl="node1" presStyleIdx="0" presStyleCnt="3" custLinFactY="-60400" custLinFactNeighborX="-9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AACC7-5038-4C11-B635-0137302C74C6}" type="pres">
      <dgm:prSet presAssocID="{7A2BB4D3-9E52-455C-9235-381609EEFB6D}" presName="aSpace" presStyleCnt="0"/>
      <dgm:spPr/>
    </dgm:pt>
    <dgm:pt modelId="{3DA6D3CE-615F-4A71-A873-A211E37DB0D4}" type="pres">
      <dgm:prSet presAssocID="{4549BF20-A027-4665-947B-0ED082738689}" presName="compNode" presStyleCnt="0"/>
      <dgm:spPr/>
    </dgm:pt>
    <dgm:pt modelId="{2BD7B348-9234-4A49-8409-807758C5753A}" type="pres">
      <dgm:prSet presAssocID="{4549BF20-A027-4665-947B-0ED082738689}" presName="noGeometry" presStyleCnt="0"/>
      <dgm:spPr/>
    </dgm:pt>
    <dgm:pt modelId="{D80B6658-F3EF-4C2C-ACAA-AE47C3CEB7A1}" type="pres">
      <dgm:prSet presAssocID="{4549BF20-A027-4665-947B-0ED082738689}" presName="childTextVisible" presStyleLbl="bgAccFollowNode1" presStyleIdx="1" presStyleCnt="3" custLinFactX="-9881" custLinFactNeighborX="-100000" custLinFactNeighborY="1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D26A-9023-4AF4-9C00-8892A0F475C4}" type="pres">
      <dgm:prSet presAssocID="{4549BF20-A027-4665-947B-0ED082738689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62385B94-B01C-48C7-BF8C-910ED54E767D}" type="pres">
      <dgm:prSet presAssocID="{4549BF20-A027-4665-947B-0ED082738689}" presName="parentText" presStyleLbl="node1" presStyleIdx="1" presStyleCnt="3" custLinFactX="-100000" custLinFactNeighborX="-119781" custLinFactNeighborY="2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93506-DF23-4165-A0D0-BCD285ADCC34}" type="pres">
      <dgm:prSet presAssocID="{4549BF20-A027-4665-947B-0ED082738689}" presName="aSpace" presStyleCnt="0"/>
      <dgm:spPr/>
    </dgm:pt>
    <dgm:pt modelId="{F3AA0DF2-CF83-409E-B2AC-E57E8D44C3B0}" type="pres">
      <dgm:prSet presAssocID="{99298FD0-9140-4604-ABAF-1EBA00918E0B}" presName="compNode" presStyleCnt="0"/>
      <dgm:spPr/>
    </dgm:pt>
    <dgm:pt modelId="{7802475A-DDF9-408F-BC41-F016432CCECF}" type="pres">
      <dgm:prSet presAssocID="{99298FD0-9140-4604-ABAF-1EBA00918E0B}" presName="noGeometry" presStyleCnt="0"/>
      <dgm:spPr/>
    </dgm:pt>
    <dgm:pt modelId="{D6A03035-AE95-4BAC-85FC-246939CFE355}" type="pres">
      <dgm:prSet presAssocID="{99298FD0-9140-4604-ABAF-1EBA00918E0B}" presName="childTextVisible" presStyleLbl="bgAccFollowNode1" presStyleIdx="2" presStyleCnt="3" custLinFactX="-100000" custLinFactNeighborX="-116000" custLinFactNeighborY="91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90F46-E061-4CAA-AB42-A82106D42E39}" type="pres">
      <dgm:prSet presAssocID="{99298FD0-9140-4604-ABAF-1EBA00918E0B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517BF74B-FD6B-4790-80A9-E15CCFBC7F93}" type="pres">
      <dgm:prSet presAssocID="{99298FD0-9140-4604-ABAF-1EBA00918E0B}" presName="parentText" presStyleLbl="node1" presStyleIdx="2" presStyleCnt="3" custLinFactX="-200000" custLinFactY="97811" custLinFactNeighborX="-232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D8AC5-7B60-4413-9B9B-DA41A45720D7}" type="presOf" srcId="{79B76313-781F-46BB-A0D2-B7B5FAA73FB5}" destId="{D6A03035-AE95-4BAC-85FC-246939CFE355}" srcOrd="0" destOrd="1" presId="urn:microsoft.com/office/officeart/2005/8/layout/hProcess6"/>
    <dgm:cxn modelId="{0CC6A342-E4D4-4004-8CEB-75B3CDA1CF8F}" type="presOf" srcId="{204578F9-7D1C-4D11-8C96-9A364774D61D}" destId="{0E190F46-E061-4CAA-AB42-A82106D42E39}" srcOrd="1" destOrd="0" presId="urn:microsoft.com/office/officeart/2005/8/layout/hProcess6"/>
    <dgm:cxn modelId="{04626555-6647-40AC-8819-4EA5ABD9CA26}" type="presOf" srcId="{214182FC-3FC4-4983-9E80-BB5ECF0A4310}" destId="{D80B6658-F3EF-4C2C-ACAA-AE47C3CEB7A1}" srcOrd="0" destOrd="0" presId="urn:microsoft.com/office/officeart/2005/8/layout/hProcess6"/>
    <dgm:cxn modelId="{C9FB0BE3-8923-41BE-84DF-29C2C68CA674}" type="presOf" srcId="{C162CDE6-AF0E-4DB8-A0A1-445D405FE28C}" destId="{EB5C0545-533C-4050-AB8C-8B93F69FE893}" srcOrd="0" destOrd="0" presId="urn:microsoft.com/office/officeart/2005/8/layout/hProcess6"/>
    <dgm:cxn modelId="{E2BD86CD-0ACB-4CFF-B078-50D6C79B71F9}" srcId="{C162CDE6-AF0E-4DB8-A0A1-445D405FE28C}" destId="{4549BF20-A027-4665-947B-0ED082738689}" srcOrd="1" destOrd="0" parTransId="{FB8D969E-39D4-4AA1-98CC-00DE9D891517}" sibTransId="{753A99CC-5E62-4B88-918D-AE6D54F041FA}"/>
    <dgm:cxn modelId="{03BF8DFB-D26A-4883-9413-5A036A396969}" type="presOf" srcId="{204578F9-7D1C-4D11-8C96-9A364774D61D}" destId="{D6A03035-AE95-4BAC-85FC-246939CFE355}" srcOrd="0" destOrd="0" presId="urn:microsoft.com/office/officeart/2005/8/layout/hProcess6"/>
    <dgm:cxn modelId="{75E03E6A-F2D4-4DCF-995A-C324DEC0F2F9}" srcId="{4549BF20-A027-4665-947B-0ED082738689}" destId="{214182FC-3FC4-4983-9E80-BB5ECF0A4310}" srcOrd="0" destOrd="0" parTransId="{EB134D6B-62A8-4E0F-BB6B-99604C097B27}" sibTransId="{B0D4191A-4821-4364-91A1-E50B3118A9C9}"/>
    <dgm:cxn modelId="{1443AE2A-79C1-4486-B5F1-9CDA64616771}" type="presOf" srcId="{B71F738F-D2A8-48EE-8151-5770F69EB4EB}" destId="{FDA0671C-24BA-421B-B273-C250BBD98CE5}" srcOrd="1" destOrd="0" presId="urn:microsoft.com/office/officeart/2005/8/layout/hProcess6"/>
    <dgm:cxn modelId="{CA61348B-BFC5-4294-9B07-0919E1F56D75}" srcId="{C162CDE6-AF0E-4DB8-A0A1-445D405FE28C}" destId="{7A2BB4D3-9E52-455C-9235-381609EEFB6D}" srcOrd="0" destOrd="0" parTransId="{A69AF134-7069-4C60-B75C-BE1E1080C906}" sibTransId="{ABE0BCBE-E3B4-445C-BFB2-C6A29D2A4A3B}"/>
    <dgm:cxn modelId="{FF1680DD-3E5F-4D56-8DAB-44D6E44DE81D}" type="presOf" srcId="{4549BF20-A027-4665-947B-0ED082738689}" destId="{62385B94-B01C-48C7-BF8C-910ED54E767D}" srcOrd="0" destOrd="0" presId="urn:microsoft.com/office/officeart/2005/8/layout/hProcess6"/>
    <dgm:cxn modelId="{F0365103-BC7E-4334-9990-745AF61D6114}" srcId="{C162CDE6-AF0E-4DB8-A0A1-445D405FE28C}" destId="{99298FD0-9140-4604-ABAF-1EBA00918E0B}" srcOrd="2" destOrd="0" parTransId="{675EDB44-29E3-4405-95EF-0B90B0526EB0}" sibTransId="{AC8F0D5C-D65D-4506-ADD4-9E3999840782}"/>
    <dgm:cxn modelId="{D6923DED-6388-47DA-AA6A-692629818AC9}" type="presOf" srcId="{214182FC-3FC4-4983-9E80-BB5ECF0A4310}" destId="{3A02D26A-9023-4AF4-9C00-8892A0F475C4}" srcOrd="1" destOrd="0" presId="urn:microsoft.com/office/officeart/2005/8/layout/hProcess6"/>
    <dgm:cxn modelId="{09806326-698E-424C-A374-14B82F060ED5}" type="presOf" srcId="{B71F738F-D2A8-48EE-8151-5770F69EB4EB}" destId="{7C0C44D2-16C3-4597-BFAA-4BF32B819B83}" srcOrd="0" destOrd="0" presId="urn:microsoft.com/office/officeart/2005/8/layout/hProcess6"/>
    <dgm:cxn modelId="{4C3CFA62-AD36-49FA-9537-FE1BB2A0310A}" srcId="{7A2BB4D3-9E52-455C-9235-381609EEFB6D}" destId="{B71F738F-D2A8-48EE-8151-5770F69EB4EB}" srcOrd="0" destOrd="0" parTransId="{7CFF1396-9234-4E3C-BBB6-62314A51FC9B}" sibTransId="{847A0A1C-C613-4159-8CC4-8D24EE525B5A}"/>
    <dgm:cxn modelId="{3D387D4C-DBED-44C1-A2C5-DF6CCF479835}" srcId="{99298FD0-9140-4604-ABAF-1EBA00918E0B}" destId="{79B76313-781F-46BB-A0D2-B7B5FAA73FB5}" srcOrd="1" destOrd="0" parTransId="{8ABB400C-5A17-4A99-AB3E-0ABBED5D1C49}" sibTransId="{B77CFB36-992E-416E-B218-AE6F722E6906}"/>
    <dgm:cxn modelId="{F313D476-78FD-4CDE-BAF8-6D6E8520A1F5}" type="presOf" srcId="{79B76313-781F-46BB-A0D2-B7B5FAA73FB5}" destId="{0E190F46-E061-4CAA-AB42-A82106D42E39}" srcOrd="1" destOrd="1" presId="urn:microsoft.com/office/officeart/2005/8/layout/hProcess6"/>
    <dgm:cxn modelId="{2F580EE0-9033-4900-8F73-A244D83959F8}" type="presOf" srcId="{7A2BB4D3-9E52-455C-9235-381609EEFB6D}" destId="{D80D1A24-F45B-4A94-92B2-FBD6695A2AE4}" srcOrd="0" destOrd="0" presId="urn:microsoft.com/office/officeart/2005/8/layout/hProcess6"/>
    <dgm:cxn modelId="{42E5E7D1-59B5-43D3-A1AA-5894E3858652}" type="presOf" srcId="{99298FD0-9140-4604-ABAF-1EBA00918E0B}" destId="{517BF74B-FD6B-4790-80A9-E15CCFBC7F93}" srcOrd="0" destOrd="0" presId="urn:microsoft.com/office/officeart/2005/8/layout/hProcess6"/>
    <dgm:cxn modelId="{975FE627-9BD6-467D-BE33-D2366B54AA1C}" srcId="{99298FD0-9140-4604-ABAF-1EBA00918E0B}" destId="{204578F9-7D1C-4D11-8C96-9A364774D61D}" srcOrd="0" destOrd="0" parTransId="{5A0FFC2B-A046-4B8C-A0F6-D92CFD1155E9}" sibTransId="{C2F92363-FA7E-4605-98D5-82C5FC6D35C8}"/>
    <dgm:cxn modelId="{A67E29C4-DE11-40B0-9400-9F47C3FB119D}" type="presParOf" srcId="{EB5C0545-533C-4050-AB8C-8B93F69FE893}" destId="{611136F6-5F6D-437A-8362-931BE0C8D3A5}" srcOrd="0" destOrd="0" presId="urn:microsoft.com/office/officeart/2005/8/layout/hProcess6"/>
    <dgm:cxn modelId="{94802AA8-7451-4405-BAEB-E1A2CCDF822C}" type="presParOf" srcId="{611136F6-5F6D-437A-8362-931BE0C8D3A5}" destId="{809A5A07-C69E-472B-89E5-5C114A158361}" srcOrd="0" destOrd="0" presId="urn:microsoft.com/office/officeart/2005/8/layout/hProcess6"/>
    <dgm:cxn modelId="{16910B97-52B5-407E-A5DC-80A7FBF597E5}" type="presParOf" srcId="{611136F6-5F6D-437A-8362-931BE0C8D3A5}" destId="{7C0C44D2-16C3-4597-BFAA-4BF32B819B83}" srcOrd="1" destOrd="0" presId="urn:microsoft.com/office/officeart/2005/8/layout/hProcess6"/>
    <dgm:cxn modelId="{6F9DE741-E2FB-4B35-BC49-02C5FF649DF3}" type="presParOf" srcId="{611136F6-5F6D-437A-8362-931BE0C8D3A5}" destId="{FDA0671C-24BA-421B-B273-C250BBD98CE5}" srcOrd="2" destOrd="0" presId="urn:microsoft.com/office/officeart/2005/8/layout/hProcess6"/>
    <dgm:cxn modelId="{AFB9DE1B-76B6-4424-9491-6EB1CA02E1B7}" type="presParOf" srcId="{611136F6-5F6D-437A-8362-931BE0C8D3A5}" destId="{D80D1A24-F45B-4A94-92B2-FBD6695A2AE4}" srcOrd="3" destOrd="0" presId="urn:microsoft.com/office/officeart/2005/8/layout/hProcess6"/>
    <dgm:cxn modelId="{EAF71BB7-490C-423D-A915-D2E86D3ED744}" type="presParOf" srcId="{EB5C0545-533C-4050-AB8C-8B93F69FE893}" destId="{44DAACC7-5038-4C11-B635-0137302C74C6}" srcOrd="1" destOrd="0" presId="urn:microsoft.com/office/officeart/2005/8/layout/hProcess6"/>
    <dgm:cxn modelId="{13EAAAB4-CA60-4764-A825-AD0B40C338AC}" type="presParOf" srcId="{EB5C0545-533C-4050-AB8C-8B93F69FE893}" destId="{3DA6D3CE-615F-4A71-A873-A211E37DB0D4}" srcOrd="2" destOrd="0" presId="urn:microsoft.com/office/officeart/2005/8/layout/hProcess6"/>
    <dgm:cxn modelId="{8338E4A1-671A-48D0-B540-BF71CE6075AA}" type="presParOf" srcId="{3DA6D3CE-615F-4A71-A873-A211E37DB0D4}" destId="{2BD7B348-9234-4A49-8409-807758C5753A}" srcOrd="0" destOrd="0" presId="urn:microsoft.com/office/officeart/2005/8/layout/hProcess6"/>
    <dgm:cxn modelId="{0ECE947E-4E82-4314-824A-2CB88F65D353}" type="presParOf" srcId="{3DA6D3CE-615F-4A71-A873-A211E37DB0D4}" destId="{D80B6658-F3EF-4C2C-ACAA-AE47C3CEB7A1}" srcOrd="1" destOrd="0" presId="urn:microsoft.com/office/officeart/2005/8/layout/hProcess6"/>
    <dgm:cxn modelId="{0DD239B8-4849-4C2D-A36B-7B7906DA28A9}" type="presParOf" srcId="{3DA6D3CE-615F-4A71-A873-A211E37DB0D4}" destId="{3A02D26A-9023-4AF4-9C00-8892A0F475C4}" srcOrd="2" destOrd="0" presId="urn:microsoft.com/office/officeart/2005/8/layout/hProcess6"/>
    <dgm:cxn modelId="{DA6DB45D-E8C4-4237-850E-C41B4FAD0AC2}" type="presParOf" srcId="{3DA6D3CE-615F-4A71-A873-A211E37DB0D4}" destId="{62385B94-B01C-48C7-BF8C-910ED54E767D}" srcOrd="3" destOrd="0" presId="urn:microsoft.com/office/officeart/2005/8/layout/hProcess6"/>
    <dgm:cxn modelId="{7EC367D6-01DF-48F7-87D2-20B6FDEB4B97}" type="presParOf" srcId="{EB5C0545-533C-4050-AB8C-8B93F69FE893}" destId="{E1293506-DF23-4165-A0D0-BCD285ADCC34}" srcOrd="3" destOrd="0" presId="urn:microsoft.com/office/officeart/2005/8/layout/hProcess6"/>
    <dgm:cxn modelId="{0327793F-530D-4A38-9064-144DF6B6C790}" type="presParOf" srcId="{EB5C0545-533C-4050-AB8C-8B93F69FE893}" destId="{F3AA0DF2-CF83-409E-B2AC-E57E8D44C3B0}" srcOrd="4" destOrd="0" presId="urn:microsoft.com/office/officeart/2005/8/layout/hProcess6"/>
    <dgm:cxn modelId="{CFB6D381-0E29-4E31-BD3B-FDA9263F381E}" type="presParOf" srcId="{F3AA0DF2-CF83-409E-B2AC-E57E8D44C3B0}" destId="{7802475A-DDF9-408F-BC41-F016432CCECF}" srcOrd="0" destOrd="0" presId="urn:microsoft.com/office/officeart/2005/8/layout/hProcess6"/>
    <dgm:cxn modelId="{A97166BF-55EE-48A6-878B-EE58D28862C9}" type="presParOf" srcId="{F3AA0DF2-CF83-409E-B2AC-E57E8D44C3B0}" destId="{D6A03035-AE95-4BAC-85FC-246939CFE355}" srcOrd="1" destOrd="0" presId="urn:microsoft.com/office/officeart/2005/8/layout/hProcess6"/>
    <dgm:cxn modelId="{9855A566-30A5-41C4-ADA6-DDBEFB4DE583}" type="presParOf" srcId="{F3AA0DF2-CF83-409E-B2AC-E57E8D44C3B0}" destId="{0E190F46-E061-4CAA-AB42-A82106D42E39}" srcOrd="2" destOrd="0" presId="urn:microsoft.com/office/officeart/2005/8/layout/hProcess6"/>
    <dgm:cxn modelId="{4DB295D3-934E-461E-9655-F092086A5BD4}" type="presParOf" srcId="{F3AA0DF2-CF83-409E-B2AC-E57E8D44C3B0}" destId="{517BF74B-FD6B-4790-80A9-E15CCFBC7F9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C44D2-16C3-4597-BFAA-4BF32B819B83}">
      <dsp:nvSpPr>
        <dsp:cNvPr id="0" name=""/>
        <dsp:cNvSpPr/>
      </dsp:nvSpPr>
      <dsp:spPr>
        <a:xfrm>
          <a:off x="533402" y="2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noProof="0" dirty="0" smtClean="0"/>
            <a:t>Comité </a:t>
          </a:r>
          <a:r>
            <a:rPr sz="1900" kern="1200" dirty="0" smtClean="0"/>
            <a:t>DAC</a:t>
          </a:r>
          <a:endParaRPr lang="es-MX" sz="1900" kern="1200" dirty="0"/>
        </a:p>
      </dsp:txBody>
      <dsp:txXfrm>
        <a:off x="1063825" y="278196"/>
        <a:ext cx="1034326" cy="1298239"/>
      </dsp:txXfrm>
    </dsp:sp>
    <dsp:sp modelId="{D80D1A24-F45B-4A94-92B2-FBD6695A2AE4}">
      <dsp:nvSpPr>
        <dsp:cNvPr id="0" name=""/>
        <dsp:cNvSpPr/>
      </dsp:nvSpPr>
      <dsp:spPr>
        <a:xfrm>
          <a:off x="2978" y="39687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500" kern="1200" dirty="0"/>
            <a:t>1997</a:t>
          </a:r>
          <a:endParaRPr lang="es-MX" sz="2500" kern="1200" dirty="0"/>
        </a:p>
      </dsp:txBody>
      <dsp:txXfrm>
        <a:off x="158335" y="552235"/>
        <a:ext cx="750132" cy="750132"/>
      </dsp:txXfrm>
    </dsp:sp>
    <dsp:sp modelId="{D80B6658-F3EF-4C2C-ACAA-AE47C3CEB7A1}">
      <dsp:nvSpPr>
        <dsp:cNvPr id="0" name=""/>
        <dsp:cNvSpPr/>
      </dsp:nvSpPr>
      <dsp:spPr>
        <a:xfrm>
          <a:off x="987826" y="1726772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noProof="0" dirty="0" smtClean="0"/>
            <a:t>Comité SPAC</a:t>
          </a:r>
          <a:endParaRPr lang="es-MX" sz="1900" kern="1200" noProof="0" dirty="0"/>
        </a:p>
      </dsp:txBody>
      <dsp:txXfrm>
        <a:off x="1518249" y="2004966"/>
        <a:ext cx="1034326" cy="1298239"/>
      </dsp:txXfrm>
    </dsp:sp>
    <dsp:sp modelId="{62385B94-B01C-48C7-BF8C-910ED54E767D}">
      <dsp:nvSpPr>
        <dsp:cNvPr id="0" name=""/>
        <dsp:cNvSpPr/>
      </dsp:nvSpPr>
      <dsp:spPr>
        <a:xfrm>
          <a:off x="457201" y="2123650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500" kern="1200" dirty="0"/>
            <a:t>2001</a:t>
          </a:r>
          <a:endParaRPr lang="es-MX" sz="2500" kern="1200" dirty="0"/>
        </a:p>
      </dsp:txBody>
      <dsp:txXfrm>
        <a:off x="612558" y="2279007"/>
        <a:ext cx="750132" cy="750132"/>
      </dsp:txXfrm>
    </dsp:sp>
    <dsp:sp modelId="{D6A03035-AE95-4BAC-85FC-246939CFE355}">
      <dsp:nvSpPr>
        <dsp:cNvPr id="0" name=""/>
        <dsp:cNvSpPr/>
      </dsp:nvSpPr>
      <dsp:spPr>
        <a:xfrm>
          <a:off x="1521029" y="3403169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noProof="0" dirty="0" smtClean="0"/>
            <a:t>Comité DAC</a:t>
          </a:r>
          <a:endParaRPr lang="es-MX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noProof="0" dirty="0" smtClean="0"/>
            <a:t>Comité SPAC</a:t>
          </a:r>
          <a:endParaRPr lang="es-MX" sz="1900" kern="1200" noProof="0" dirty="0"/>
        </a:p>
      </dsp:txBody>
      <dsp:txXfrm>
        <a:off x="2051452" y="3681363"/>
        <a:ext cx="1034326" cy="1298239"/>
      </dsp:txXfrm>
    </dsp:sp>
    <dsp:sp modelId="{517BF74B-FD6B-4790-80A9-E15CCFBC7F93}">
      <dsp:nvSpPr>
        <dsp:cNvPr id="0" name=""/>
        <dsp:cNvSpPr/>
      </dsp:nvSpPr>
      <dsp:spPr>
        <a:xfrm>
          <a:off x="990605" y="419694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500" kern="1200" dirty="0"/>
            <a:t>2015</a:t>
          </a:r>
          <a:endParaRPr lang="es-MX" sz="2500" kern="1200" dirty="0"/>
        </a:p>
      </dsp:txBody>
      <dsp:txXfrm>
        <a:off x="1145962" y="4352305"/>
        <a:ext cx="750132" cy="75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67F1-683F-46F9-AA26-3C3271F0F53C}" type="datetimeFigureOut">
              <a:rPr lang="en-US" smtClean="0"/>
              <a:t>4/5/2017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E78A-EBC6-469A-81BD-BC2A33C3DF0A}" type="slidenum">
              <a:rPr lang="en-US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745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- La forma óptima es desarrollar la agenda y publicarla antes de la reunión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4400-04AD-45B5-9A73-66F1F49BC1D9}" type="slidenum">
              <a:rPr lang="en-US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84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67A6EA7-4675-4AB4-9E65-56C862FF8A7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0BA2AD7-7818-4429-9644-C6ACED47A2C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de.state.co.us/sacpie/sacanddacresponsibilitiesinventory3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e.state.co.us/sacpie/startingpointsinventory3l" TargetMode="External"/><Relationship Id="rId2" Type="http://schemas.openxmlformats.org/officeDocument/2006/relationships/hyperlink" Target="https://docs.google.com/document/d/1KP2LhHI0HdCc4VvHZ0c50axT-7OYMOdjSD81epkKo9w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e.state.co.us/uip/sacpieresour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75KyY5XV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view.org/dish/schooldashboard.as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colorado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229600" cy="1927225"/>
          </a:xfrm>
        </p:spPr>
        <p:txBody>
          <a:bodyPr/>
          <a:lstStyle/>
          <a:p>
            <a:r>
              <a:rPr lang="es-MX" sz="3200" noProof="0" dirty="0" smtClean="0"/>
              <a:t>Capacitación de otoño para presidentes de los Comités </a:t>
            </a:r>
            <a:br>
              <a:rPr lang="es-MX" sz="3200" noProof="0" dirty="0" smtClean="0"/>
            </a:br>
            <a:r>
              <a:rPr lang="es-MX" sz="3200" noProof="0" dirty="0" smtClean="0"/>
              <a:t>de Responsabilidad a Nivel </a:t>
            </a:r>
            <a:br>
              <a:rPr lang="es-MX" sz="3200" noProof="0" dirty="0" smtClean="0"/>
            </a:br>
            <a:r>
              <a:rPr lang="es-MX" sz="3200" noProof="0" dirty="0" smtClean="0"/>
              <a:t>Escolar, 2015-16 </a:t>
            </a:r>
            <a:endParaRPr lang="es-MX" sz="3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noProof="0" dirty="0" smtClean="0"/>
              <a:t>Miércoles, 9 de septiembre de 2015</a:t>
            </a:r>
            <a:endParaRPr lang="es-MX" noProof="0" dirty="0"/>
          </a:p>
        </p:txBody>
      </p:sp>
      <p:pic>
        <p:nvPicPr>
          <p:cNvPr id="4" name="Picture 3" descr="Jeffco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2743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5" y="3505200"/>
            <a:ext cx="33166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Responsabilidades del comité SAC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noProof="0" dirty="0" smtClean="0"/>
              <a:t>El comité SAC sirve como </a:t>
            </a:r>
            <a:r>
              <a:rPr lang="es-MX" b="1" u="sng" noProof="0" dirty="0" smtClean="0"/>
              <a:t>cuerpo asesor</a:t>
            </a:r>
            <a:r>
              <a:rPr lang="es-MX" noProof="0" dirty="0" smtClean="0"/>
              <a:t> que apoya al liderazgo escolar.</a:t>
            </a:r>
          </a:p>
          <a:p>
            <a:pPr marL="0" indent="0">
              <a:buNone/>
            </a:pPr>
            <a:r>
              <a:rPr lang="es-MX" noProof="0" dirty="0" smtClean="0"/>
              <a:t/>
            </a:r>
            <a:br>
              <a:rPr lang="es-MX" noProof="0" dirty="0" smtClean="0"/>
            </a:br>
            <a:r>
              <a:rPr lang="es-MX" noProof="0" dirty="0" smtClean="0"/>
              <a:t>Las responsabilidades de asesoría incluyen, sin limitarse a ellas, </a:t>
            </a:r>
            <a:br>
              <a:rPr lang="es-MX" noProof="0" dirty="0" smtClean="0"/>
            </a:br>
            <a:r>
              <a:rPr lang="es-MX" noProof="0" dirty="0" smtClean="0"/>
              <a:t>las siguientes: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MX" noProof="0" dirty="0" smtClean="0"/>
              <a:t>Hacer recomendaciones al director/a sobre las prioridades </a:t>
            </a:r>
            <a:br>
              <a:rPr lang="es-MX" noProof="0" dirty="0" smtClean="0"/>
            </a:br>
            <a:r>
              <a:rPr lang="es-MX" noProof="0" dirty="0" smtClean="0"/>
              <a:t>de gasto de los fondos escolares (incluidas las subvenciones)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s-MX" noProof="0" dirty="0" smtClean="0"/>
              <a:t>La asignación de fondos debería armonizarse con las prioridades de mejoría escolar y también con los valores fundamentales de la escuela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s-MX" noProof="0" dirty="0" smtClean="0"/>
              <a:t>Asimismo, las cuotas escolares son revisadas por el comité SAC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MX" noProof="0" dirty="0" smtClean="0"/>
              <a:t>Brindar comentarios para la preparación del Plan de Mejoría Unificado de la escuela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s-MX" noProof="0" dirty="0" smtClean="0"/>
              <a:t>Al menos trimestralmente a fin de conversar sobre la implementación </a:t>
            </a:r>
            <a:br>
              <a:rPr lang="es-MX" noProof="0" dirty="0" smtClean="0"/>
            </a:br>
            <a:r>
              <a:rPr lang="es-MX" noProof="0" dirty="0" smtClean="0"/>
              <a:t>del plan de mejoría de la escuela y los datos sobre el rendimiento estudiantil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775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s-MX" noProof="0" dirty="0" smtClean="0"/>
              <a:t>Papeles, continuación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Para escuelas con Planes de Mejoría con Prioridad </a:t>
            </a:r>
          </a:p>
          <a:p>
            <a:pPr lvl="1"/>
            <a:r>
              <a:rPr lang="es-MX" noProof="0" dirty="0" smtClean="0"/>
              <a:t>Anunciar su convocatoria y celebrar una reunión del comité SAC </a:t>
            </a:r>
            <a:br>
              <a:rPr lang="es-MX" noProof="0" dirty="0" smtClean="0"/>
            </a:br>
            <a:r>
              <a:rPr lang="es-MX" noProof="0" dirty="0" smtClean="0"/>
              <a:t>a fin de conversar sobre las estrategias que se incluirán en el plan de Mejoría con prioridad o de Reforma.  </a:t>
            </a:r>
            <a:br>
              <a:rPr lang="es-MX" noProof="0" dirty="0" smtClean="0"/>
            </a:br>
            <a:endParaRPr lang="es-MX" sz="1500" noProof="0" dirty="0" smtClean="0"/>
          </a:p>
          <a:p>
            <a:r>
              <a:rPr lang="es-MX" noProof="0" dirty="0" smtClean="0"/>
              <a:t>Asistir al personal escolar a fin de aumentar el nivel </a:t>
            </a:r>
            <a:br>
              <a:rPr lang="es-MX" noProof="0" dirty="0" smtClean="0"/>
            </a:br>
            <a:r>
              <a:rPr lang="es-MX" noProof="0" dirty="0" smtClean="0"/>
              <a:t>de participación de los padres de familia en la escuela</a:t>
            </a:r>
            <a:br>
              <a:rPr lang="es-MX" noProof="0" dirty="0" smtClean="0"/>
            </a:br>
            <a:endParaRPr lang="es-MX" sz="1500" noProof="0" dirty="0" smtClean="0"/>
          </a:p>
          <a:p>
            <a:pPr lvl="0"/>
            <a:r>
              <a:rPr lang="es-MX" noProof="0" dirty="0" smtClean="0"/>
              <a:t>Publicar y solicitar oportunidades para que los padres sirvan en el comité SAC</a:t>
            </a:r>
          </a:p>
          <a:p>
            <a:pPr lvl="1"/>
            <a:endParaRPr lang="es-MX" noProof="0" dirty="0" smtClean="0"/>
          </a:p>
          <a:p>
            <a:pPr lvl="1"/>
            <a:endParaRPr lang="es-MX" noProof="0" dirty="0"/>
          </a:p>
        </p:txBody>
      </p:sp>
      <p:pic>
        <p:nvPicPr>
          <p:cNvPr id="1026" name="Picture 2" descr="C:\Users\twelliot\AppData\Local\Microsoft\Windows\Temporary Internet Files\Content.IE5\FRE2E6I2\school_build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8" y="4586288"/>
            <a:ext cx="16240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welliot\AppData\Local\Microsoft\Windows\Temporary Internet Files\Content.IE5\90JVEN09\paren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61" y="4724400"/>
            <a:ext cx="169059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776" y="6096000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Escuela</a:t>
            </a:r>
            <a:endParaRPr lang="es-MX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6389" y="5867400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Participación </a:t>
            </a:r>
            <a:br>
              <a:rPr lang="es-MX" sz="2400" b="1" dirty="0" smtClean="0"/>
            </a:br>
            <a:r>
              <a:rPr lang="es-MX" sz="2400" b="1" dirty="0" smtClean="0"/>
              <a:t>de las familias</a:t>
            </a:r>
            <a:endParaRPr lang="es-MX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172200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Éxito estudiantil</a:t>
            </a:r>
            <a:endParaRPr lang="es-MX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4648200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+</a:t>
            </a:r>
            <a:endParaRPr lang="es-MX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11811" y="4648200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=</a:t>
            </a:r>
            <a:endParaRPr lang="es-MX" sz="8000" b="1" dirty="0"/>
          </a:p>
        </p:txBody>
      </p:sp>
      <p:pic>
        <p:nvPicPr>
          <p:cNvPr id="1029" name="Picture 5" descr="C:\Users\twelliot\AppData\Local\Microsoft\Windows\Temporary Internet Files\Content.IE5\FRE2E6I2\graduate-student-silhouette-thumb814998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945821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s-MX" noProof="0" dirty="0" smtClean="0"/>
              <a:t>Reuniones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86000"/>
          </a:xfrm>
        </p:spPr>
        <p:txBody>
          <a:bodyPr>
            <a:noAutofit/>
          </a:bodyPr>
          <a:lstStyle/>
          <a:p>
            <a:r>
              <a:rPr lang="es-MX" sz="2200" noProof="0" dirty="0" smtClean="0"/>
              <a:t>Las reuniones de los comités SAC deberían </a:t>
            </a:r>
            <a:br>
              <a:rPr lang="es-MX" sz="2200" noProof="0" dirty="0" smtClean="0"/>
            </a:br>
            <a:r>
              <a:rPr lang="es-MX" sz="2200" noProof="0" dirty="0" smtClean="0"/>
              <a:t>celebrarse al menos trimestralmente</a:t>
            </a:r>
          </a:p>
          <a:p>
            <a:r>
              <a:rPr lang="es-MX" sz="2200" noProof="0" dirty="0" smtClean="0"/>
              <a:t>El programa de reuniones debe publicarse</a:t>
            </a:r>
          </a:p>
          <a:p>
            <a:r>
              <a:rPr lang="es-MX" sz="2200" noProof="0" dirty="0" smtClean="0"/>
              <a:t>Las reuniones están abiertas a todo el público</a:t>
            </a:r>
          </a:p>
          <a:p>
            <a:r>
              <a:rPr lang="es-MX" sz="2200" noProof="0" dirty="0" smtClean="0"/>
              <a:t>Las actas de cada reunión deberán publicarse de forma </a:t>
            </a:r>
            <a:br>
              <a:rPr lang="es-MX" sz="2200" noProof="0" dirty="0" smtClean="0"/>
            </a:br>
            <a:r>
              <a:rPr lang="es-MX" sz="2200" noProof="0" dirty="0" smtClean="0"/>
              <a:t>que cualquier integrante de la comunidad pueda verlas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661405"/>
              </p:ext>
            </p:extLst>
          </p:nvPr>
        </p:nvGraphicFramePr>
        <p:xfrm>
          <a:off x="228600" y="3657600"/>
          <a:ext cx="8610600" cy="3007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noProof="0" dirty="0" smtClean="0">
                          <a:effectLst/>
                        </a:rPr>
                        <a:t>Agosto-octubre</a:t>
                      </a:r>
                      <a:endParaRPr lang="es-MX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noProof="0" dirty="0" smtClean="0">
                          <a:effectLst/>
                        </a:rPr>
                        <a:t>Noviembre-enero</a:t>
                      </a:r>
                      <a:endParaRPr lang="es-MX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noProof="0" dirty="0" smtClean="0">
                          <a:effectLst/>
                        </a:rPr>
                        <a:t>Febrero-abril</a:t>
                      </a:r>
                      <a:endParaRPr lang="es-MX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noProof="0" dirty="0" smtClean="0">
                          <a:effectLst/>
                        </a:rPr>
                        <a:t>Mayo-julio</a:t>
                      </a:r>
                      <a:endParaRPr lang="es-MX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-Revisar los datos escolares y brindar recomendaciones para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el plan de mejoría escolar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los resultados de los planes de anteriores sobre clima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y cultura </a:t>
                      </a:r>
                    </a:p>
                    <a:p>
                      <a:pPr marL="1714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(Opcional) desarrollar planes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acción revisados para el año escolar actual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Conversar sobre cualquier asunto de seguridad escolar presentado por personal, padres y comunidad.</a:t>
                      </a:r>
                      <a:endParaRPr lang="es-MX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Determinar las prioridades para el presupuesto escolar y los fondos de subvenciones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la conducta durante la participación de los padres/madres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familia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el progreso de las etapas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las medidas de acción del plan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de mejoría escolar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  <a:endParaRPr lang="es-MX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el progreso de las etapas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las medidas de acción del plan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mejoría escolar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Proporcionar comentarios al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comité DAC del distrito sobre las prioridades para el uso de fondos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y presupuestarias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Asesorar al comité DAC en el proceso de evaluación del director/a (si se le solicita)</a:t>
                      </a:r>
                      <a:endParaRPr lang="es-MX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las reglas de funcionamiento, elegir a un nuevo presidente/a (y oficiales si corresponde) [esta etapa puede realizarse en el calendario de agosto/septiembre]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Revisar el progreso de las etapas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las medidas de acción del plan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de mejoría escolar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Brindar sugerencias o ajustes al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plan de mejoría escolar basados en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las lecciones aprendidas durante el </a:t>
                      </a:r>
                      <a:br>
                        <a:rPr lang="es-MX" sz="900" noProof="0" dirty="0" smtClean="0">
                          <a:effectLst/>
                        </a:rPr>
                      </a:br>
                      <a:r>
                        <a:rPr lang="es-MX" sz="900" noProof="0" dirty="0" smtClean="0">
                          <a:effectLst/>
                        </a:rPr>
                        <a:t>año escolar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900" noProof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- Actualizar los planes para la participación de los padres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noProof="0" dirty="0" smtClean="0">
                          <a:effectLst/>
                        </a:rPr>
                        <a:t> </a:t>
                      </a:r>
                      <a:endParaRPr lang="es-MX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C:\Users\twelliot\AppData\Local\Microsoft\Windows\Temporary Internet Files\Content.IE5\TQPLYJ6C\MC9002833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813255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895600"/>
            <a:ext cx="82296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s-MX" noProof="0" dirty="0" smtClean="0"/>
              <a:t>Evaluar las áreas de fortaleza y </a:t>
            </a:r>
            <a:br>
              <a:rPr lang="es-MX" noProof="0" dirty="0" smtClean="0"/>
            </a:br>
            <a:r>
              <a:rPr lang="es-MX" noProof="0" dirty="0" smtClean="0"/>
              <a:t>las áreas en las que hay que mejorar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Recurso del Departamento de Educación de Colorado (CDE): Inventario de responsabilidades del comité SAC</a:t>
            </a:r>
          </a:p>
          <a:p>
            <a:pPr lvl="1"/>
            <a:r>
              <a:rPr lang="es-MX" noProof="0" dirty="0" smtClean="0">
                <a:hlinkClick r:id="rId2"/>
              </a:rPr>
              <a:t>http://cde.state.co.us/sacpie/sacanddacresponsibilitiesinventory3r</a:t>
            </a:r>
            <a:r>
              <a:rPr lang="es-MX" noProof="0" dirty="0" smtClean="0"/>
              <a:t> </a:t>
            </a:r>
            <a:endParaRPr lang="es-MX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51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s-MX" noProof="0" dirty="0" smtClean="0"/>
              <a:t>Membresía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noProof="0" dirty="0" smtClean="0"/>
              <a:t>Un comité SAC deberá asegurarse de que cuenta como mínimo con la participación de los integrantes siguientes:</a:t>
            </a:r>
          </a:p>
          <a:p>
            <a:pPr lvl="1">
              <a:spcAft>
                <a:spcPts val="600"/>
              </a:spcAft>
            </a:pPr>
            <a:r>
              <a:rPr lang="es-MX" sz="2400" u="sng" noProof="0" dirty="0" smtClean="0"/>
              <a:t>Director/a</a:t>
            </a:r>
            <a:r>
              <a:rPr lang="es-MX" sz="2400" noProof="0" dirty="0" smtClean="0"/>
              <a:t> o su delegado/a</a:t>
            </a:r>
          </a:p>
          <a:p>
            <a:pPr lvl="1">
              <a:spcAft>
                <a:spcPts val="600"/>
              </a:spcAft>
            </a:pPr>
            <a:r>
              <a:rPr lang="es-MX" sz="2400" noProof="0" dirty="0" smtClean="0"/>
              <a:t>Al menos un/a docente que imparta clases en la escuela</a:t>
            </a:r>
          </a:p>
          <a:p>
            <a:pPr lvl="1">
              <a:spcAft>
                <a:spcPts val="600"/>
              </a:spcAft>
            </a:pPr>
            <a:r>
              <a:rPr lang="es-MX" sz="2400" noProof="0" dirty="0" smtClean="0"/>
              <a:t>Al menos </a:t>
            </a:r>
            <a:r>
              <a:rPr lang="es-MX" sz="2400" u="sng" noProof="0" dirty="0" smtClean="0"/>
              <a:t>tres padres/madres de familia </a:t>
            </a:r>
            <a:r>
              <a:rPr lang="es-MX" sz="2400" noProof="0" dirty="0" smtClean="0"/>
              <a:t>con estudiantes matriculados en la escuela</a:t>
            </a:r>
          </a:p>
          <a:p>
            <a:pPr lvl="1">
              <a:spcAft>
                <a:spcPts val="600"/>
              </a:spcAft>
            </a:pPr>
            <a:r>
              <a:rPr lang="es-MX" sz="2400" noProof="0" dirty="0" smtClean="0"/>
              <a:t>Al menos </a:t>
            </a:r>
            <a:r>
              <a:rPr lang="es-MX" sz="2400" u="sng" noProof="0" dirty="0" smtClean="0"/>
              <a:t>un adulto/a</a:t>
            </a:r>
            <a:r>
              <a:rPr lang="es-MX" sz="2400" noProof="0" dirty="0" smtClean="0"/>
              <a:t> que sea miembro de una organización de padres, docentes y estudiantes reconocida por la escuela (por ej., la asociación PTA)</a:t>
            </a:r>
          </a:p>
          <a:p>
            <a:pPr lvl="1">
              <a:spcAft>
                <a:spcPts val="600"/>
              </a:spcAft>
            </a:pPr>
            <a:r>
              <a:rPr lang="es-MX" sz="2400" noProof="0" dirty="0" smtClean="0"/>
              <a:t>Al menos </a:t>
            </a:r>
            <a:r>
              <a:rPr lang="es-MX" sz="2400" u="sng" noProof="0" dirty="0" smtClean="0"/>
              <a:t>un/a miembro</a:t>
            </a:r>
            <a:r>
              <a:rPr lang="es-MX" sz="2400" noProof="0" dirty="0" smtClean="0"/>
              <a:t> de la comunidad</a:t>
            </a:r>
            <a:endParaRPr lang="es-MX" sz="24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2935"/>
            <a:ext cx="8686800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-Recuerden, esto es el mínimo: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Cuantas más voces = más perspectivas</a:t>
            </a:r>
            <a:endParaRPr lang="es-MX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s-MX" noProof="0" dirty="0" smtClean="0"/>
              <a:t>Membresía, continuación </a:t>
            </a:r>
            <a:endParaRPr lang="es-MX" noProof="0" dirty="0"/>
          </a:p>
        </p:txBody>
      </p:sp>
      <p:pic>
        <p:nvPicPr>
          <p:cNvPr id="3074" name="Picture 2" descr="H:\My Pictures\People Toge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El director/a, con apoyo del comité, tendrá que asegurarse de que el </a:t>
            </a:r>
            <a:r>
              <a:rPr lang="es-MX" u="sng" noProof="0" dirty="0" smtClean="0"/>
              <a:t>número de representantes de los padres de familia sobrepasa</a:t>
            </a:r>
            <a:r>
              <a:rPr lang="es-MX" noProof="0" dirty="0" smtClean="0"/>
              <a:t> el número de </a:t>
            </a:r>
            <a:r>
              <a:rPr lang="es-MX" u="sng" noProof="0" dirty="0" smtClean="0"/>
              <a:t>representantes del grupo con </a:t>
            </a:r>
            <a:br>
              <a:rPr lang="es-MX" u="sng" noProof="0" dirty="0" smtClean="0"/>
            </a:br>
            <a:r>
              <a:rPr lang="es-MX" u="sng" noProof="0" dirty="0" smtClean="0"/>
              <a:t>la siguiente mayor representación</a:t>
            </a:r>
            <a:r>
              <a:rPr lang="es-MX" noProof="0" dirty="0" smtClean="0"/>
              <a:t> (por ej., los docentes) </a:t>
            </a:r>
            <a:br>
              <a:rPr lang="es-MX" noProof="0" dirty="0" smtClean="0"/>
            </a:br>
            <a:r>
              <a:rPr lang="es-MX" noProof="0" dirty="0" smtClean="0"/>
              <a:t>y que su composición sea coherente con la población estudiantil sustancialmente representada en la escuela.</a:t>
            </a:r>
            <a:br>
              <a:rPr lang="es-MX" noProof="0" dirty="0" smtClean="0"/>
            </a:br>
            <a:endParaRPr lang="es-MX" sz="2000" noProof="0" dirty="0" smtClean="0"/>
          </a:p>
          <a:p>
            <a:pPr lvl="0"/>
            <a:r>
              <a:rPr lang="es-MX" noProof="0" dirty="0" smtClean="0"/>
              <a:t>Seleccionar entre los integrantes que representen a </a:t>
            </a:r>
            <a:br>
              <a:rPr lang="es-MX" noProof="0" dirty="0" smtClean="0"/>
            </a:br>
            <a:r>
              <a:rPr lang="es-MX" noProof="0" dirty="0" smtClean="0"/>
              <a:t>los padres de familia un presidente/a o presidente/a </a:t>
            </a:r>
            <a:br>
              <a:rPr lang="es-MX" noProof="0" dirty="0" smtClean="0"/>
            </a:br>
            <a:r>
              <a:rPr lang="es-MX" noProof="0" dirty="0" smtClean="0"/>
              <a:t>adjunto, que no sea un empleado del distrito escolar.</a:t>
            </a:r>
            <a:br>
              <a:rPr lang="es-MX" noProof="0" dirty="0" smtClean="0"/>
            </a:br>
            <a:endParaRPr lang="es-MX" sz="2000" noProof="0" dirty="0" smtClean="0"/>
          </a:p>
          <a:p>
            <a:pPr lvl="0"/>
            <a:r>
              <a:rPr lang="es-MX" noProof="0" dirty="0" smtClean="0"/>
              <a:t>También se recomienda seleccionar </a:t>
            </a:r>
            <a:br>
              <a:rPr lang="es-MX" noProof="0" dirty="0" smtClean="0"/>
            </a:br>
            <a:r>
              <a:rPr lang="es-MX" noProof="0" dirty="0" smtClean="0"/>
              <a:t>un registrador/a.</a:t>
            </a:r>
          </a:p>
          <a:p>
            <a:pPr marL="0" indent="0">
              <a:buNone/>
            </a:pPr>
            <a:endParaRPr lang="es-MX" noProof="0" dirty="0"/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391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Captación de representantes </a:t>
            </a:r>
            <a:br>
              <a:rPr lang="es-MX" noProof="0" dirty="0" smtClean="0"/>
            </a:br>
            <a:r>
              <a:rPr lang="es-MX" noProof="0" dirty="0" smtClean="0"/>
              <a:t>para el comité SAC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s-MX" noProof="0" dirty="0" smtClean="0"/>
              <a:t>Puntos de partida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Puntos fuertes actuales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Retos actuales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Identifiquen quién debería participar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Colaboren con las asociaciones PTA, PTO, otros grupos </a:t>
            </a:r>
            <a:br>
              <a:rPr lang="es-MX" noProof="0" dirty="0" smtClean="0"/>
            </a:br>
            <a:r>
              <a:rPr lang="es-MX" noProof="0" dirty="0" smtClean="0"/>
              <a:t>de padres de familia a fin de identificar posibles representantes de padres y líderes entre los docentes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Soliciten comentarios de los docentes y el personal escolar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Identifiquen un proceso de captación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Compartan otras ideas dentro de sus áreas de articulación</a:t>
            </a:r>
          </a:p>
          <a:p>
            <a:pPr marL="0" indent="0">
              <a:buNone/>
            </a:pPr>
            <a:endParaRPr lang="es-MX" noProof="0" dirty="0" smtClean="0"/>
          </a:p>
          <a:p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3286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Recursos relacionados con la captación de representantes para el comité SAC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De la Oficina de Participación Estudiantil</a:t>
            </a:r>
          </a:p>
          <a:p>
            <a:pPr lvl="1"/>
            <a:r>
              <a:rPr lang="es-MX" noProof="0" dirty="0" smtClean="0"/>
              <a:t>Captar y conseguir la participación de un/a representante para </a:t>
            </a:r>
            <a:br>
              <a:rPr lang="es-MX" noProof="0" dirty="0" smtClean="0"/>
            </a:br>
            <a:r>
              <a:rPr lang="es-MX" noProof="0" dirty="0" smtClean="0"/>
              <a:t>el comité SAC</a:t>
            </a:r>
          </a:p>
          <a:p>
            <a:pPr lvl="2"/>
            <a:r>
              <a:rPr lang="es-MX" u="sng" noProof="0" dirty="0" smtClean="0">
                <a:hlinkClick r:id="rId2"/>
              </a:rPr>
              <a:t>https://docs.google.com/document/d/1KP2LhHI0HdCc4VvHZ0c50axT-7OYMOdjSD81epkKo9w/edit</a:t>
            </a:r>
            <a:r>
              <a:rPr lang="es-MX" noProof="0" dirty="0" smtClean="0"/>
              <a:t> </a:t>
            </a:r>
          </a:p>
          <a:p>
            <a:endParaRPr lang="es-MX" noProof="0" dirty="0" smtClean="0"/>
          </a:p>
          <a:p>
            <a:r>
              <a:rPr lang="es-MX" noProof="0" dirty="0" smtClean="0"/>
              <a:t>Del Departamento de Educación de Colorado (CDE)</a:t>
            </a:r>
          </a:p>
          <a:p>
            <a:pPr lvl="1"/>
            <a:r>
              <a:rPr lang="es-MX" noProof="0" dirty="0" smtClean="0"/>
              <a:t>Inventario de colaboraciones con la comunidad escolar</a:t>
            </a:r>
          </a:p>
          <a:p>
            <a:pPr lvl="2"/>
            <a:r>
              <a:rPr lang="es-MX" noProof="0" dirty="0" smtClean="0">
                <a:hlinkClick r:id="rId3"/>
              </a:rPr>
              <a:t>http://cde.state.co.us/sacpie/startingpointsinventory3l</a:t>
            </a:r>
            <a:r>
              <a:rPr lang="es-MX" noProof="0" dirty="0" smtClean="0"/>
              <a:t> </a:t>
            </a:r>
          </a:p>
          <a:p>
            <a:pPr lvl="1"/>
            <a:r>
              <a:rPr lang="es-MX" noProof="0" dirty="0" smtClean="0"/>
              <a:t>Recursos para las colaboraciones entre familias y escuelas</a:t>
            </a:r>
          </a:p>
          <a:p>
            <a:pPr lvl="2"/>
            <a:r>
              <a:rPr lang="es-MX" noProof="0" dirty="0" smtClean="0">
                <a:hlinkClick r:id="rId4"/>
              </a:rPr>
              <a:t>http://cde.state.co.us/uip/sacpieresources</a:t>
            </a:r>
            <a:r>
              <a:rPr lang="es-MX" noProof="0" dirty="0" smtClean="0"/>
              <a:t> </a:t>
            </a:r>
          </a:p>
          <a:p>
            <a:pPr lvl="1"/>
            <a:r>
              <a:rPr lang="es-MX" noProof="0" dirty="0" smtClean="0"/>
              <a:t>Marco de los métodos óptimos</a:t>
            </a:r>
          </a:p>
          <a:p>
            <a:pPr lvl="2"/>
            <a:r>
              <a:rPr lang="es-MX" noProof="0" dirty="0" smtClean="0">
                <a:hlinkClick r:id="rId4"/>
              </a:rPr>
              <a:t>http://cde.state.co.us/uip/sacpieresources</a:t>
            </a:r>
            <a:r>
              <a:rPr lang="es-MX" noProof="0" dirty="0" smtClean="0"/>
              <a:t> 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444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Elementos clave para tener comités </a:t>
            </a:r>
            <a:br>
              <a:rPr lang="es-MX" noProof="0" dirty="0" smtClean="0"/>
            </a:br>
            <a:r>
              <a:rPr lang="es-MX" noProof="0" dirty="0" smtClean="0"/>
              <a:t>SAC bien establecidos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MX" noProof="0" dirty="0" smtClean="0"/>
              <a:t>Den la bienvenida a todos</a:t>
            </a:r>
          </a:p>
          <a:p>
            <a:pPr>
              <a:lnSpc>
                <a:spcPct val="200000"/>
              </a:lnSpc>
            </a:pPr>
            <a:r>
              <a:rPr lang="es-MX" noProof="0" dirty="0" smtClean="0"/>
              <a:t>Acomoden a todos los integrantes</a:t>
            </a:r>
          </a:p>
          <a:p>
            <a:pPr>
              <a:lnSpc>
                <a:spcPct val="200000"/>
              </a:lnSpc>
            </a:pPr>
            <a:r>
              <a:rPr lang="es-MX" noProof="0" dirty="0" smtClean="0"/>
              <a:t>Conversen y establezcan los protocolos</a:t>
            </a:r>
          </a:p>
          <a:p>
            <a:pPr>
              <a:lnSpc>
                <a:spcPct val="200000"/>
              </a:lnSpc>
            </a:pPr>
            <a:r>
              <a:rPr lang="es-MX" noProof="0" dirty="0" smtClean="0"/>
              <a:t>Establezcan y ajústense a agendas claras y precisas</a:t>
            </a:r>
          </a:p>
          <a:p>
            <a:pPr>
              <a:lnSpc>
                <a:spcPct val="200000"/>
              </a:lnSpc>
            </a:pPr>
            <a:r>
              <a:rPr lang="es-MX" noProof="0" dirty="0" smtClean="0"/>
              <a:t>Faciliten, no dicten</a:t>
            </a:r>
          </a:p>
          <a:p>
            <a:pPr>
              <a:lnSpc>
                <a:spcPct val="200000"/>
              </a:lnSpc>
            </a:pPr>
            <a:r>
              <a:rPr lang="es-MX" noProof="0" dirty="0" smtClean="0"/>
              <a:t>Compartan otras ideas</a:t>
            </a:r>
            <a:endParaRPr lang="es-MX" noProof="0" dirty="0"/>
          </a:p>
        </p:txBody>
      </p:sp>
      <p:sp>
        <p:nvSpPr>
          <p:cNvPr id="4" name="Rectangle 3"/>
          <p:cNvSpPr/>
          <p:nvPr/>
        </p:nvSpPr>
        <p:spPr>
          <a:xfrm>
            <a:off x="533400" y="1597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Henderson, A.T. et al. (2007) Beyond the bake sale: The essential guide to family-school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360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990600"/>
          </a:xfrm>
        </p:spPr>
        <p:txBody>
          <a:bodyPr>
            <a:noAutofit/>
          </a:bodyPr>
          <a:lstStyle/>
          <a:p>
            <a:r>
              <a:rPr lang="es-MX" sz="2800" noProof="0" dirty="0" smtClean="0"/>
              <a:t>Métodos prometedores de la investigación </a:t>
            </a:r>
            <a:br>
              <a:rPr lang="es-MX" sz="2800" noProof="0" dirty="0" smtClean="0"/>
            </a:br>
            <a:r>
              <a:rPr lang="es-MX" sz="2800" noProof="0" dirty="0" smtClean="0"/>
              <a:t>sobre participación de las familias</a:t>
            </a:r>
            <a:endParaRPr lang="es-MX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s-MX" noProof="0" dirty="0" smtClean="0"/>
              <a:t>Proporcionen una descripción específica del trabajo para los distintos papeles, responsabilidades, calendarios y normas</a:t>
            </a:r>
            <a:br>
              <a:rPr lang="es-MX" noProof="0" dirty="0" smtClean="0"/>
            </a:br>
            <a:r>
              <a:rPr lang="es-MX" noProof="0" dirty="0" smtClean="0"/>
              <a:t> </a:t>
            </a:r>
          </a:p>
          <a:p>
            <a:r>
              <a:rPr lang="es-MX" noProof="0" dirty="0" smtClean="0"/>
              <a:t>Ofrezcan oportunidades para trabajar en subcomités que tengan responsabilidades específicas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Dediquen tiempo a desarrollar relaciones de equipo, conocerse, compartir puntos fuertes y retos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Compartan información atractiva y fácil de entender en varios formatos: página web, tuits, Facebook, impresa, etc. 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Cuenten con mentores que capaciten y apoyen a los integrantes nuevos. 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Tengan paciencia, el desarrollo del sentido de equipo </a:t>
            </a:r>
            <a:br>
              <a:rPr lang="es-MX" noProof="0" dirty="0" smtClean="0"/>
            </a:br>
            <a:r>
              <a:rPr lang="es-MX" noProof="0" dirty="0" smtClean="0"/>
              <a:t>lleva tiempo.</a:t>
            </a:r>
          </a:p>
        </p:txBody>
      </p:sp>
    </p:spTree>
    <p:extLst>
      <p:ext uri="{BB962C8B-B14F-4D97-AF65-F5344CB8AC3E}">
        <p14:creationId xmlns:p14="http://schemas.microsoft.com/office/powerpoint/2010/main" val="2945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Plan Escuelas de Jeffco 2020</a:t>
            </a:r>
            <a:endParaRPr lang="es-MX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87825"/>
            <a:ext cx="5486400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25960"/>
            <a:ext cx="4572000" cy="20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95" y="1226840"/>
            <a:ext cx="3088005" cy="30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MX" noProof="0" dirty="0" smtClean="0"/>
              <a:t>Resultados de los comités SAC, 2014-15</a:t>
            </a:r>
            <a:br>
              <a:rPr lang="es-MX" noProof="0" dirty="0" smtClean="0"/>
            </a:br>
            <a:r>
              <a:rPr lang="es-MX" sz="2700" noProof="0" dirty="0" smtClean="0">
                <a:solidFill>
                  <a:srgbClr val="7030A0"/>
                </a:solidFill>
              </a:rPr>
              <a:t>Encuesta de los directores, julio de 2015</a:t>
            </a:r>
            <a:r>
              <a:rPr lang="es-MX" noProof="0" dirty="0" smtClean="0"/>
              <a:t/>
            </a:r>
            <a:br>
              <a:rPr lang="es-MX" noProof="0" dirty="0" smtClean="0"/>
            </a:b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noProof="0" dirty="0" smtClean="0"/>
              <a:t>140 de 155 escuelas informaron que contaron con un comité SAC para 2014-15</a:t>
            </a:r>
          </a:p>
          <a:p>
            <a:pPr lvl="1"/>
            <a:r>
              <a:rPr lang="es-MX" noProof="0" dirty="0" smtClean="0"/>
              <a:t>Escuelas especiales, escuelas con nuevo liderazgo, problemas históricos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134 escuelas con comités SAC informaron de que el presidente/a </a:t>
            </a:r>
            <a:br>
              <a:rPr lang="es-MX" noProof="0" dirty="0" smtClean="0"/>
            </a:br>
            <a:r>
              <a:rPr lang="es-MX" noProof="0" dirty="0" smtClean="0"/>
              <a:t>era un padre/madre de familia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71% de los comités SAC se reunieron el número mínimo de veces requerido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El 44% de los comités SAC informaron de que cuentan con estatutos, pero muchos indicaron que tienen una actualización en curso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Mayoritariamente, los líderes escolares vieron al comité SAC como una organización importante que asiste al liderazgo compartido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524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8" cy="2200275"/>
          </a:xfrm>
        </p:spPr>
        <p:txBody>
          <a:bodyPr>
            <a:normAutofit/>
          </a:bodyPr>
          <a:lstStyle/>
          <a:p>
            <a:r>
              <a:rPr lang="es-MX" sz="3600" noProof="0" dirty="0" smtClean="0"/>
              <a:t>Planificación de Mejoría Unificada (UIP) </a:t>
            </a:r>
            <a:r>
              <a:rPr lang="es-MX" noProof="0" dirty="0" smtClean="0"/>
              <a:t/>
            </a:r>
            <a:br>
              <a:rPr lang="es-MX" noProof="0" dirty="0" smtClean="0"/>
            </a:br>
            <a:r>
              <a:rPr lang="es-MX" sz="3600" noProof="0" dirty="0" smtClean="0"/>
              <a:t>Durante la transición</a:t>
            </a:r>
            <a:endParaRPr lang="es-MX" sz="3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 smtClean="0"/>
              <a:t>Presentado por Julie Oxenford O’Brian</a:t>
            </a:r>
            <a:br>
              <a:rPr lang="es-MX" noProof="0" dirty="0" smtClean="0"/>
            </a:br>
            <a:r>
              <a:rPr lang="es-MX" noProof="0" dirty="0" smtClean="0"/>
              <a:t>Integrante del comité SAC de Golden High School</a:t>
            </a:r>
          </a:p>
          <a:p>
            <a:r>
              <a:rPr lang="es-MX" noProof="0" dirty="0" smtClean="0"/>
              <a:t>Presidenta del comité DAC de las Escuelas de Jeffco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324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noProof="0" dirty="0" smtClean="0"/>
              <a:t>Efecto en la supervisión de la responsabilidad </a:t>
            </a:r>
            <a:br>
              <a:rPr lang="es-MX" sz="3200" noProof="0" dirty="0" smtClean="0"/>
            </a:br>
            <a:r>
              <a:rPr lang="es-MX" sz="3200" noProof="0" dirty="0" smtClean="0"/>
              <a:t>y los planes UIP para 2015-16</a:t>
            </a:r>
            <a:endParaRPr lang="es-MX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s-MX" noProof="0" dirty="0" smtClean="0"/>
              <a:t>Transición en el estado a un nuevo sistema de evaluación: 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Durante el año escolar 2013-14 se administraron por primera vez las pruebas CMAS para Ciencias y Estudios Sociales.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Durante el año escolar 2014-15 se administraron las pruebas CMAS para Artes del Lenguaje del Inglés y Matemáticas mediante el examen PARCC.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Cambios legales en 2015: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HB 15-1323: cambia la administración y uso de las evaluaciones del estado 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SB 15-056: cambia la frecuencia de la evaluación del estado de Estudios Sociales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HB 15-1170: agrega medidas de preparación para la educación postsecundaria y el mercado laboral para 2016-17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En 2015 se cubrieron con los planes UIP los requisitos de READ Act</a:t>
            </a:r>
          </a:p>
          <a:p>
            <a:pPr marL="0" indent="0">
              <a:buNone/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441652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759300"/>
              </p:ext>
            </p:extLst>
          </p:nvPr>
        </p:nvGraphicFramePr>
        <p:xfrm>
          <a:off x="0" y="92523"/>
          <a:ext cx="9144000" cy="676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186"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 smtClean="0"/>
                        <a:t>2013-2014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TCAP/CMAS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 smtClean="0"/>
                        <a:t>2014-2015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CMAS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2015-16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CMAS</a:t>
                      </a:r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824"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TCAP para Lectura </a:t>
                      </a:r>
                      <a:br>
                        <a:rPr lang="es-MX" sz="1400" noProof="0" dirty="0" smtClean="0"/>
                      </a:br>
                      <a:r>
                        <a:rPr lang="es-MX" sz="1400" noProof="0" dirty="0" smtClean="0"/>
                        <a:t>y Escritura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(Grados 3º-10º)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CMAS para Artes del Lenguaje del Inglés</a:t>
                      </a:r>
                    </a:p>
                    <a:p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Grados 3º-11º</a:t>
                      </a:r>
                      <a:endParaRPr lang="es-MX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CMAS para Artes del Lenguaje del Inglés</a:t>
                      </a:r>
                    </a:p>
                    <a:p>
                      <a:r>
                        <a:rPr lang="es-MX" sz="1400" baseline="0" noProof="0" dirty="0" smtClean="0">
                          <a:solidFill>
                            <a:schemeClr val="tx1"/>
                          </a:solidFill>
                        </a:rPr>
                        <a:t>(Grados 3º-</a:t>
                      </a:r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9º</a:t>
                      </a:r>
                      <a:r>
                        <a:rPr lang="es-MX" sz="1400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MX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389"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TCAP para Matemáticas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 smtClean="0"/>
                        <a:t>(Grados 3º-10º)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  <a:r>
                        <a:rPr lang="es-MX" sz="1400" noProof="0" dirty="0" smtClean="0"/>
                        <a:t> 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CMAS para Matemáticas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(Grados 3º-8º y 3 evaluaciones en la escuela preparatoria; se elige entre 2 secuencias)</a:t>
                      </a:r>
                      <a:endParaRPr lang="es-MX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CMAS para Matemáticas</a:t>
                      </a:r>
                    </a:p>
                    <a:p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(Grados 3º-</a:t>
                      </a:r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9º</a:t>
                      </a:r>
                      <a:r>
                        <a:rPr lang="es-MX" sz="1400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MX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24"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CMAS para Ciencias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(Grados 5º y 8º)</a:t>
                      </a:r>
                      <a:endParaRPr lang="es-MX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</a:p>
                    <a:p>
                      <a:r>
                        <a:rPr lang="es-MX" sz="1400" noProof="0" dirty="0" smtClean="0"/>
                        <a:t>CMAS para Ciencias</a:t>
                      </a:r>
                    </a:p>
                    <a:p>
                      <a:r>
                        <a:rPr lang="es-MX" sz="1400" noProof="0" dirty="0" smtClean="0"/>
                        <a:t>(Grados 5º, 8º y </a:t>
                      </a:r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12º</a:t>
                      </a:r>
                      <a:r>
                        <a:rPr lang="es-MX" sz="1400" noProof="0" dirty="0" smtClean="0"/>
                        <a:t>)</a:t>
                      </a:r>
                      <a:endParaRPr lang="es-MX" sz="1400" noProof="0" dirty="0"/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CMAS para Ciencias</a:t>
                      </a:r>
                    </a:p>
                    <a:p>
                      <a:r>
                        <a:rPr lang="es-MX" sz="1400" noProof="0" dirty="0" smtClean="0"/>
                        <a:t>(Grados 5º, 8º y </a:t>
                      </a:r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preparatoria en el 11º</a:t>
                      </a:r>
                      <a:r>
                        <a:rPr lang="es-MX" sz="1400" noProof="0" dirty="0" smtClean="0"/>
                        <a:t>)</a:t>
                      </a:r>
                      <a:endParaRPr lang="es-MX" sz="1400" noProof="0" dirty="0"/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376"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CMAS</a:t>
                      </a:r>
                      <a:r>
                        <a:rPr lang="es-MX" sz="1400" noProof="0" dirty="0" smtClean="0"/>
                        <a:t> </a:t>
                      </a:r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para Estudios Sociales</a:t>
                      </a:r>
                    </a:p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(Grados 4º y 7º)</a:t>
                      </a:r>
                      <a:endParaRPr lang="es-MX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b="1" noProof="0" dirty="0" smtClean="0"/>
                        <a:t>Nuevo</a:t>
                      </a:r>
                    </a:p>
                    <a:p>
                      <a:r>
                        <a:rPr lang="es-MX" sz="1400" noProof="0" dirty="0" smtClean="0"/>
                        <a:t>CMAS para Estudios Sociales</a:t>
                      </a:r>
                    </a:p>
                    <a:p>
                      <a:r>
                        <a:rPr lang="es-MX" sz="1400" noProof="0" dirty="0" smtClean="0"/>
                        <a:t>(Grados 4º, 7º y </a:t>
                      </a:r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12º</a:t>
                      </a:r>
                      <a:r>
                        <a:rPr lang="es-MX" sz="1400" noProof="0" dirty="0" smtClean="0"/>
                        <a:t>)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CMAS para Estudios Sociales</a:t>
                      </a:r>
                    </a:p>
                    <a:p>
                      <a:r>
                        <a:rPr lang="es-MX" sz="1400" noProof="0" dirty="0" smtClean="0"/>
                        <a:t>(Grados 4º, 7º y </a:t>
                      </a:r>
                      <a:r>
                        <a:rPr lang="es-MX" sz="1400" baseline="0" noProof="0" dirty="0" smtClean="0">
                          <a:solidFill>
                            <a:srgbClr val="00B050"/>
                          </a:solidFill>
                        </a:rPr>
                        <a:t>preparatoria en el 11º</a:t>
                      </a:r>
                      <a:r>
                        <a:rPr lang="es-MX" sz="1400" noProof="0" dirty="0" smtClean="0"/>
                        <a:t>): ciclo rotativo de 3 años</a:t>
                      </a:r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715"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Examen ACT de Colorado: grado 11º</a:t>
                      </a:r>
                      <a:endParaRPr lang="es-MX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Examen ACT de Colorado: grado 11º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rgbClr val="0070C0"/>
                          </a:solidFill>
                        </a:rPr>
                        <a:t>“Examen de ingreso en la universidad basado en el currículo” administrado en </a:t>
                      </a:r>
                      <a:r>
                        <a:rPr lang="es-MX" sz="1400" noProof="0" dirty="0" smtClean="0"/>
                        <a:t> </a:t>
                      </a:r>
                      <a:r>
                        <a:rPr lang="es-MX" sz="1400" noProof="0" dirty="0" smtClean="0">
                          <a:solidFill>
                            <a:srgbClr val="0070C0"/>
                          </a:solidFill>
                        </a:rPr>
                        <a:t>el  grado 11º</a:t>
                      </a:r>
                      <a:r>
                        <a:rPr lang="es-MX" sz="1400" noProof="0" dirty="0" smtClean="0"/>
                        <a:t> </a:t>
                      </a:r>
                      <a:endParaRPr lang="es-MX" sz="1400" noProof="0" dirty="0"/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163"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s-MX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/>
                        <a:t>NA</a:t>
                      </a:r>
                    </a:p>
                  </a:txBody>
                  <a:tcPr marL="83152" marR="83152"/>
                </a:tc>
                <a:tc>
                  <a:txBody>
                    <a:bodyPr/>
                    <a:lstStyle/>
                    <a:p>
                      <a:r>
                        <a:rPr lang="es-MX" sz="1400" noProof="0" dirty="0" smtClean="0">
                          <a:solidFill>
                            <a:srgbClr val="00B050"/>
                          </a:solidFill>
                        </a:rPr>
                        <a:t>Evaluación para el 10º grado armonizado con CAS y examen para el 11º grado</a:t>
                      </a:r>
                    </a:p>
                  </a:txBody>
                  <a:tcPr marL="83152" marR="8315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16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Responsabilidad escolar para 2015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s-MX" noProof="0" dirty="0" smtClean="0"/>
              <a:t>No se publicarán Informes del Marco de Rendimiento de las Escuelas en el otoño de 2015.</a:t>
            </a:r>
          </a:p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s-MX" noProof="0" dirty="0" smtClean="0"/>
              <a:t>No se asignarán tipos de planes escolares (Rendimiento, Mejoría, Mejoría con prioridad, Reforma) en el otoño de 2015 (basados en </a:t>
            </a:r>
            <a:br>
              <a:rPr lang="es-MX" noProof="0" dirty="0" smtClean="0"/>
            </a:br>
            <a:r>
              <a:rPr lang="es-MX" noProof="0" dirty="0" smtClean="0"/>
              <a:t>las evaluaciones de 2014-15).</a:t>
            </a:r>
          </a:p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s-MX" noProof="0" dirty="0" smtClean="0"/>
              <a:t>En 2015-16, las escuelas seguirán implementando sus </a:t>
            </a:r>
            <a:r>
              <a:rPr lang="es-MX" i="1" noProof="0" dirty="0" smtClean="0"/>
              <a:t>tipos de planes </a:t>
            </a:r>
            <a:r>
              <a:rPr lang="es-MX" noProof="0" dirty="0" smtClean="0"/>
              <a:t>de 2014.</a:t>
            </a:r>
          </a:p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s-MX" noProof="0" dirty="0" smtClean="0"/>
              <a:t>Los requisitos de Planificación de Mejoría Unificada seguirán en curso durante el año escolar 2015-16. </a:t>
            </a:r>
          </a:p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s-MX" noProof="0" dirty="0" smtClean="0"/>
              <a:t>En 2105 el Departamento de Educación de Colorado (CDE) proporcionará una actualización de las evaluaciones y la </a:t>
            </a:r>
            <a:br>
              <a:rPr lang="es-MX" noProof="0" dirty="0" smtClean="0"/>
            </a:br>
            <a:r>
              <a:rPr lang="es-MX" noProof="0" dirty="0" smtClean="0"/>
              <a:t>supervisión de responsabilidad en el Comité Conjunto de Educación y proporcionará información referente a cómo deberá reiniciarse </a:t>
            </a:r>
            <a:br>
              <a:rPr lang="es-MX" noProof="0" dirty="0" smtClean="0"/>
            </a:br>
            <a:r>
              <a:rPr lang="es-MX" noProof="0" dirty="0" smtClean="0"/>
              <a:t>la supervisión de responsabilidad en 2016-17.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887177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99617"/>
              </p:ext>
            </p:extLst>
          </p:nvPr>
        </p:nvGraphicFramePr>
        <p:xfrm>
          <a:off x="1349316" y="589672"/>
          <a:ext cx="7239008" cy="6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602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Feb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Mar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Abr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May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Jun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Jul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Ago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Sep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Oct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Nov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Dec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Ene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Feb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Mar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Abr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May</a:t>
                      </a:r>
                      <a:endParaRPr lang="es-MX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Gill Sans" charset="0"/>
                        <a:cs typeface="Gill Sans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7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49324" y="1630256"/>
            <a:ext cx="723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31"/>
          <p:cNvSpPr>
            <a:spLocks/>
          </p:cNvSpPr>
          <p:nvPr/>
        </p:nvSpPr>
        <p:spPr bwMode="auto">
          <a:xfrm>
            <a:off x="3313688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Oval 31"/>
          <p:cNvSpPr>
            <a:spLocks/>
          </p:cNvSpPr>
          <p:nvPr/>
        </p:nvSpPr>
        <p:spPr bwMode="auto">
          <a:xfrm>
            <a:off x="3787724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31"/>
          <p:cNvSpPr>
            <a:spLocks/>
          </p:cNvSpPr>
          <p:nvPr/>
        </p:nvSpPr>
        <p:spPr bwMode="auto">
          <a:xfrm>
            <a:off x="5083124" y="154155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31"/>
          <p:cNvSpPr>
            <a:spLocks/>
          </p:cNvSpPr>
          <p:nvPr/>
        </p:nvSpPr>
        <p:spPr bwMode="auto">
          <a:xfrm>
            <a:off x="5540324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31"/>
          <p:cNvSpPr>
            <a:spLocks/>
          </p:cNvSpPr>
          <p:nvPr/>
        </p:nvSpPr>
        <p:spPr bwMode="auto">
          <a:xfrm>
            <a:off x="5997524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Oval 31"/>
          <p:cNvSpPr>
            <a:spLocks/>
          </p:cNvSpPr>
          <p:nvPr/>
        </p:nvSpPr>
        <p:spPr bwMode="auto">
          <a:xfrm>
            <a:off x="6454724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" name="Oval 31"/>
          <p:cNvSpPr>
            <a:spLocks/>
          </p:cNvSpPr>
          <p:nvPr/>
        </p:nvSpPr>
        <p:spPr bwMode="auto">
          <a:xfrm>
            <a:off x="6911924" y="1549889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" name="Oval 31"/>
          <p:cNvSpPr>
            <a:spLocks/>
          </p:cNvSpPr>
          <p:nvPr/>
        </p:nvSpPr>
        <p:spPr bwMode="auto">
          <a:xfrm>
            <a:off x="7369124" y="154155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49324" y="2951872"/>
            <a:ext cx="723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49324" y="4247272"/>
            <a:ext cx="723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49324" y="5542672"/>
            <a:ext cx="723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/>
          </p:cNvSpPr>
          <p:nvPr/>
        </p:nvSpPr>
        <p:spPr bwMode="auto">
          <a:xfrm>
            <a:off x="119583" y="1557575"/>
            <a:ext cx="111732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300" b="1" dirty="0">
                <a:solidFill>
                  <a:srgbClr val="558E28"/>
                </a:solidFill>
              </a:rPr>
              <a:t>Evaluaciones</a:t>
            </a:r>
          </a:p>
        </p:txBody>
      </p:sp>
      <p:sp>
        <p:nvSpPr>
          <p:cNvPr id="20" name="Rectangle 16"/>
          <p:cNvSpPr>
            <a:spLocks/>
          </p:cNvSpPr>
          <p:nvPr/>
        </p:nvSpPr>
        <p:spPr bwMode="auto">
          <a:xfrm>
            <a:off x="200792" y="2851844"/>
            <a:ext cx="9569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300" b="1" dirty="0">
                <a:solidFill>
                  <a:srgbClr val="722CFD"/>
                </a:solidFill>
              </a:rPr>
              <a:t>Información</a:t>
            </a: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47013" y="4147244"/>
            <a:ext cx="13401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300" b="1" dirty="0">
                <a:solidFill>
                  <a:srgbClr val="4A00E6"/>
                </a:solidFill>
              </a:rPr>
              <a:t>Responsabilidad</a:t>
            </a:r>
          </a:p>
        </p:txBody>
      </p:sp>
      <p:sp>
        <p:nvSpPr>
          <p:cNvPr id="22" name="Rectangle 18"/>
          <p:cNvSpPr>
            <a:spLocks/>
          </p:cNvSpPr>
          <p:nvPr/>
        </p:nvSpPr>
        <p:spPr bwMode="auto">
          <a:xfrm>
            <a:off x="648840" y="5442644"/>
            <a:ext cx="27732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>
                <a:solidFill>
                  <a:schemeClr val="accent1">
                    <a:lumMod val="75000"/>
                  </a:schemeClr>
                </a:solidFill>
              </a:rPr>
              <a:t>UIP</a:t>
            </a:r>
          </a:p>
        </p:txBody>
      </p:sp>
      <p:sp>
        <p:nvSpPr>
          <p:cNvPr id="32" name="Oval 86"/>
          <p:cNvSpPr>
            <a:spLocks/>
          </p:cNvSpPr>
          <p:nvPr/>
        </p:nvSpPr>
        <p:spPr bwMode="auto">
          <a:xfrm>
            <a:off x="2339924" y="1463939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3" name="Oval 86"/>
          <p:cNvSpPr>
            <a:spLocks/>
          </p:cNvSpPr>
          <p:nvPr/>
        </p:nvSpPr>
        <p:spPr bwMode="auto">
          <a:xfrm>
            <a:off x="2764084" y="1461880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6" name="Oval 86"/>
          <p:cNvSpPr>
            <a:spLocks/>
          </p:cNvSpPr>
          <p:nvPr/>
        </p:nvSpPr>
        <p:spPr bwMode="auto">
          <a:xfrm>
            <a:off x="7750124" y="1455606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7" name="Oval 86"/>
          <p:cNvSpPr>
            <a:spLocks/>
          </p:cNvSpPr>
          <p:nvPr/>
        </p:nvSpPr>
        <p:spPr bwMode="auto">
          <a:xfrm>
            <a:off x="8166895" y="1455605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4" name="Oval 31"/>
          <p:cNvSpPr>
            <a:spLocks/>
          </p:cNvSpPr>
          <p:nvPr/>
        </p:nvSpPr>
        <p:spPr bwMode="auto">
          <a:xfrm>
            <a:off x="1517270" y="287150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" name="Oval 31"/>
          <p:cNvSpPr>
            <a:spLocks/>
          </p:cNvSpPr>
          <p:nvPr/>
        </p:nvSpPr>
        <p:spPr bwMode="auto">
          <a:xfrm>
            <a:off x="1938980" y="2863170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Oval 31"/>
          <p:cNvSpPr>
            <a:spLocks/>
          </p:cNvSpPr>
          <p:nvPr/>
        </p:nvSpPr>
        <p:spPr bwMode="auto">
          <a:xfrm>
            <a:off x="2363844" y="287150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8" name="Oval 31"/>
          <p:cNvSpPr>
            <a:spLocks/>
          </p:cNvSpPr>
          <p:nvPr/>
        </p:nvSpPr>
        <p:spPr bwMode="auto">
          <a:xfrm>
            <a:off x="3313687" y="287828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9" name="Oval 31"/>
          <p:cNvSpPr>
            <a:spLocks/>
          </p:cNvSpPr>
          <p:nvPr/>
        </p:nvSpPr>
        <p:spPr bwMode="auto">
          <a:xfrm>
            <a:off x="3731024" y="286126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0" name="Oval 31"/>
          <p:cNvSpPr>
            <a:spLocks/>
          </p:cNvSpPr>
          <p:nvPr/>
        </p:nvSpPr>
        <p:spPr bwMode="auto">
          <a:xfrm>
            <a:off x="4211220" y="287071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" name="Oval 31"/>
          <p:cNvSpPr>
            <a:spLocks/>
          </p:cNvSpPr>
          <p:nvPr/>
        </p:nvSpPr>
        <p:spPr bwMode="auto">
          <a:xfrm>
            <a:off x="4680028" y="287150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2" name="Oval 31"/>
          <p:cNvSpPr>
            <a:spLocks/>
          </p:cNvSpPr>
          <p:nvPr/>
        </p:nvSpPr>
        <p:spPr bwMode="auto">
          <a:xfrm>
            <a:off x="5111321" y="2869231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3" name="Oval 31"/>
          <p:cNvSpPr>
            <a:spLocks/>
          </p:cNvSpPr>
          <p:nvPr/>
        </p:nvSpPr>
        <p:spPr bwMode="auto">
          <a:xfrm>
            <a:off x="5999254" y="2863170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4" name="Oval 31"/>
          <p:cNvSpPr>
            <a:spLocks/>
          </p:cNvSpPr>
          <p:nvPr/>
        </p:nvSpPr>
        <p:spPr bwMode="auto">
          <a:xfrm>
            <a:off x="6470854" y="287828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5" name="Oval 31"/>
          <p:cNvSpPr>
            <a:spLocks/>
          </p:cNvSpPr>
          <p:nvPr/>
        </p:nvSpPr>
        <p:spPr bwMode="auto">
          <a:xfrm>
            <a:off x="7369124" y="287150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6" name="Oval 31"/>
          <p:cNvSpPr>
            <a:spLocks/>
          </p:cNvSpPr>
          <p:nvPr/>
        </p:nvSpPr>
        <p:spPr bwMode="auto">
          <a:xfrm>
            <a:off x="7839420" y="287150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7" name="Oval 31"/>
          <p:cNvSpPr>
            <a:spLocks/>
          </p:cNvSpPr>
          <p:nvPr/>
        </p:nvSpPr>
        <p:spPr bwMode="auto">
          <a:xfrm>
            <a:off x="8261130" y="287828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8" name="Oval 89"/>
          <p:cNvSpPr>
            <a:spLocks/>
          </p:cNvSpPr>
          <p:nvPr/>
        </p:nvSpPr>
        <p:spPr bwMode="auto">
          <a:xfrm>
            <a:off x="5424237" y="2764348"/>
            <a:ext cx="375047" cy="375047"/>
          </a:xfrm>
          <a:prstGeom prst="ellipse">
            <a:avLst/>
          </a:prstGeom>
          <a:solidFill>
            <a:srgbClr val="722CF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9" name="Oval 89"/>
          <p:cNvSpPr>
            <a:spLocks/>
          </p:cNvSpPr>
          <p:nvPr/>
        </p:nvSpPr>
        <p:spPr bwMode="auto">
          <a:xfrm>
            <a:off x="6848765" y="2764348"/>
            <a:ext cx="375047" cy="375047"/>
          </a:xfrm>
          <a:prstGeom prst="ellipse">
            <a:avLst/>
          </a:prstGeom>
          <a:solidFill>
            <a:srgbClr val="722CF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0" name="Oval 89"/>
          <p:cNvSpPr>
            <a:spLocks/>
          </p:cNvSpPr>
          <p:nvPr/>
        </p:nvSpPr>
        <p:spPr bwMode="auto">
          <a:xfrm>
            <a:off x="7744510" y="4066536"/>
            <a:ext cx="375047" cy="375047"/>
          </a:xfrm>
          <a:prstGeom prst="ellipse">
            <a:avLst/>
          </a:prstGeom>
          <a:solidFill>
            <a:srgbClr val="722CF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" name="Oval 89"/>
          <p:cNvSpPr>
            <a:spLocks/>
          </p:cNvSpPr>
          <p:nvPr/>
        </p:nvSpPr>
        <p:spPr bwMode="auto">
          <a:xfrm>
            <a:off x="8213294" y="4066537"/>
            <a:ext cx="375047" cy="375047"/>
          </a:xfrm>
          <a:prstGeom prst="ellipse">
            <a:avLst/>
          </a:prstGeom>
          <a:solidFill>
            <a:srgbClr val="722CF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2" name="Oval 98"/>
          <p:cNvSpPr>
            <a:spLocks/>
          </p:cNvSpPr>
          <p:nvPr/>
        </p:nvSpPr>
        <p:spPr bwMode="auto">
          <a:xfrm>
            <a:off x="2286346" y="5362890"/>
            <a:ext cx="375047" cy="375047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3" name="Oval 98"/>
          <p:cNvSpPr>
            <a:spLocks/>
          </p:cNvSpPr>
          <p:nvPr/>
        </p:nvSpPr>
        <p:spPr bwMode="auto">
          <a:xfrm>
            <a:off x="7723333" y="5362890"/>
            <a:ext cx="375047" cy="375047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4" name="Oval 98"/>
          <p:cNvSpPr>
            <a:spLocks/>
          </p:cNvSpPr>
          <p:nvPr/>
        </p:nvSpPr>
        <p:spPr bwMode="auto">
          <a:xfrm>
            <a:off x="6372060" y="5355147"/>
            <a:ext cx="375047" cy="375047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5" name="Oval 98"/>
          <p:cNvSpPr>
            <a:spLocks/>
          </p:cNvSpPr>
          <p:nvPr/>
        </p:nvSpPr>
        <p:spPr bwMode="auto">
          <a:xfrm>
            <a:off x="4984140" y="5362889"/>
            <a:ext cx="375047" cy="375047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6" name="Oval 31"/>
          <p:cNvSpPr>
            <a:spLocks/>
          </p:cNvSpPr>
          <p:nvPr/>
        </p:nvSpPr>
        <p:spPr bwMode="auto">
          <a:xfrm>
            <a:off x="1487090" y="41669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7" name="Oval 31"/>
          <p:cNvSpPr>
            <a:spLocks/>
          </p:cNvSpPr>
          <p:nvPr/>
        </p:nvSpPr>
        <p:spPr bwMode="auto">
          <a:xfrm>
            <a:off x="1938980" y="41669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8" name="Oval 31"/>
          <p:cNvSpPr>
            <a:spLocks/>
          </p:cNvSpPr>
          <p:nvPr/>
        </p:nvSpPr>
        <p:spPr bwMode="auto">
          <a:xfrm>
            <a:off x="3324471" y="416690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9" name="Oval 31"/>
          <p:cNvSpPr>
            <a:spLocks/>
          </p:cNvSpPr>
          <p:nvPr/>
        </p:nvSpPr>
        <p:spPr bwMode="auto">
          <a:xfrm>
            <a:off x="3787723" y="416690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0" name="Oval 31"/>
          <p:cNvSpPr>
            <a:spLocks/>
          </p:cNvSpPr>
          <p:nvPr/>
        </p:nvSpPr>
        <p:spPr bwMode="auto">
          <a:xfrm>
            <a:off x="4189824" y="4156308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1" name="Oval 31"/>
          <p:cNvSpPr>
            <a:spLocks/>
          </p:cNvSpPr>
          <p:nvPr/>
        </p:nvSpPr>
        <p:spPr bwMode="auto">
          <a:xfrm>
            <a:off x="4670737" y="4156308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2" name="Oval 31"/>
          <p:cNvSpPr>
            <a:spLocks/>
          </p:cNvSpPr>
          <p:nvPr/>
        </p:nvSpPr>
        <p:spPr bwMode="auto">
          <a:xfrm>
            <a:off x="5111321" y="4156308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3" name="Oval 31"/>
          <p:cNvSpPr>
            <a:spLocks/>
          </p:cNvSpPr>
          <p:nvPr/>
        </p:nvSpPr>
        <p:spPr bwMode="auto">
          <a:xfrm>
            <a:off x="5540324" y="41669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4" name="Oval 31"/>
          <p:cNvSpPr>
            <a:spLocks/>
          </p:cNvSpPr>
          <p:nvPr/>
        </p:nvSpPr>
        <p:spPr bwMode="auto">
          <a:xfrm>
            <a:off x="6012262" y="417369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5" name="Oval 31"/>
          <p:cNvSpPr>
            <a:spLocks/>
          </p:cNvSpPr>
          <p:nvPr/>
        </p:nvSpPr>
        <p:spPr bwMode="auto">
          <a:xfrm>
            <a:off x="6458678" y="4165357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6" name="Oval 31"/>
          <p:cNvSpPr>
            <a:spLocks/>
          </p:cNvSpPr>
          <p:nvPr/>
        </p:nvSpPr>
        <p:spPr bwMode="auto">
          <a:xfrm>
            <a:off x="6911924" y="4156308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7" name="Oval 31"/>
          <p:cNvSpPr>
            <a:spLocks/>
          </p:cNvSpPr>
          <p:nvPr/>
        </p:nvSpPr>
        <p:spPr bwMode="auto">
          <a:xfrm>
            <a:off x="7369123" y="4165357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8" name="Oval 31"/>
          <p:cNvSpPr>
            <a:spLocks/>
          </p:cNvSpPr>
          <p:nvPr/>
        </p:nvSpPr>
        <p:spPr bwMode="auto">
          <a:xfrm>
            <a:off x="2402431" y="4170654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9" name="Oval 31"/>
          <p:cNvSpPr>
            <a:spLocks/>
          </p:cNvSpPr>
          <p:nvPr/>
        </p:nvSpPr>
        <p:spPr bwMode="auto">
          <a:xfrm>
            <a:off x="2857159" y="4173692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0" name="Oval 31"/>
          <p:cNvSpPr>
            <a:spLocks/>
          </p:cNvSpPr>
          <p:nvPr/>
        </p:nvSpPr>
        <p:spPr bwMode="auto">
          <a:xfrm>
            <a:off x="8314566" y="5470046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" name="Oval 31"/>
          <p:cNvSpPr>
            <a:spLocks/>
          </p:cNvSpPr>
          <p:nvPr/>
        </p:nvSpPr>
        <p:spPr bwMode="auto">
          <a:xfrm>
            <a:off x="7369122" y="5449151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2" name="Oval 31"/>
          <p:cNvSpPr>
            <a:spLocks/>
          </p:cNvSpPr>
          <p:nvPr/>
        </p:nvSpPr>
        <p:spPr bwMode="auto">
          <a:xfrm>
            <a:off x="6926022" y="5449151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3" name="Oval 31"/>
          <p:cNvSpPr>
            <a:spLocks/>
          </p:cNvSpPr>
          <p:nvPr/>
        </p:nvSpPr>
        <p:spPr bwMode="auto">
          <a:xfrm>
            <a:off x="6012262" y="5449151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4" name="Oval 31"/>
          <p:cNvSpPr>
            <a:spLocks/>
          </p:cNvSpPr>
          <p:nvPr/>
        </p:nvSpPr>
        <p:spPr bwMode="auto">
          <a:xfrm>
            <a:off x="5554894" y="5449151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5" name="Oval 31"/>
          <p:cNvSpPr>
            <a:spLocks/>
          </p:cNvSpPr>
          <p:nvPr/>
        </p:nvSpPr>
        <p:spPr bwMode="auto">
          <a:xfrm>
            <a:off x="4656584" y="547004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6" name="Oval 31"/>
          <p:cNvSpPr>
            <a:spLocks/>
          </p:cNvSpPr>
          <p:nvPr/>
        </p:nvSpPr>
        <p:spPr bwMode="auto">
          <a:xfrm>
            <a:off x="4189824" y="54623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7" name="Oval 31"/>
          <p:cNvSpPr>
            <a:spLocks/>
          </p:cNvSpPr>
          <p:nvPr/>
        </p:nvSpPr>
        <p:spPr bwMode="auto">
          <a:xfrm>
            <a:off x="3731024" y="547004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8" name="Oval 31"/>
          <p:cNvSpPr>
            <a:spLocks/>
          </p:cNvSpPr>
          <p:nvPr/>
        </p:nvSpPr>
        <p:spPr bwMode="auto">
          <a:xfrm>
            <a:off x="3300625" y="54623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9" name="Oval 31"/>
          <p:cNvSpPr>
            <a:spLocks/>
          </p:cNvSpPr>
          <p:nvPr/>
        </p:nvSpPr>
        <p:spPr bwMode="auto">
          <a:xfrm>
            <a:off x="2871215" y="54623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0" name="Oval 31"/>
          <p:cNvSpPr>
            <a:spLocks/>
          </p:cNvSpPr>
          <p:nvPr/>
        </p:nvSpPr>
        <p:spPr bwMode="auto">
          <a:xfrm>
            <a:off x="1966708" y="54623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1" name="Oval 31"/>
          <p:cNvSpPr>
            <a:spLocks/>
          </p:cNvSpPr>
          <p:nvPr/>
        </p:nvSpPr>
        <p:spPr bwMode="auto">
          <a:xfrm>
            <a:off x="1501188" y="5462303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5111323" y="2362512"/>
            <a:ext cx="1137077" cy="1324987"/>
            <a:chOff x="4277015" y="2035969"/>
            <a:chExt cx="1112010" cy="1178719"/>
          </a:xfrm>
        </p:grpSpPr>
        <p:sp>
          <p:nvSpPr>
            <p:cNvPr id="93" name="Rectangle 1"/>
            <p:cNvSpPr>
              <a:spLocks/>
            </p:cNvSpPr>
            <p:nvPr/>
          </p:nvSpPr>
          <p:spPr bwMode="auto">
            <a:xfrm>
              <a:off x="4433887" y="2035969"/>
              <a:ext cx="838707" cy="117871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0000"/>
              </a:schemeClr>
            </a:solidFill>
            <a:ln w="25400" cap="flat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Rectangle 66"/>
            <p:cNvSpPr>
              <a:spLocks/>
            </p:cNvSpPr>
            <p:nvPr/>
          </p:nvSpPr>
          <p:spPr bwMode="auto">
            <a:xfrm>
              <a:off x="4277015" y="2053828"/>
              <a:ext cx="111201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8573" bIns="0"/>
            <a:lstStyle>
              <a:lvl1pPr marL="39688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  <a:t>Aprovechamiento</a:t>
              </a:r>
              <a:b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  <a:t>en Leng. y Mat.,</a:t>
              </a:r>
              <a:b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  <a:t>2015 </a:t>
              </a:r>
            </a:p>
            <a:p>
              <a:pPr algn="ctr" eaLnBrk="1" hangingPunct="1"/>
              <a:endParaRPr lang="es-MX" altLang="en-US" sz="600" dirty="0" smtClean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endParaRPr>
            </a:p>
            <a:p>
              <a:pPr algn="ctr" eaLnBrk="1" hangingPunct="1"/>
              <a:endParaRPr lang="es-MX" altLang="en-US" sz="600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endParaRPr>
            </a:p>
            <a:p>
              <a:pPr algn="ctr" eaLnBrk="1" hangingPunct="1"/>
              <a:endParaRPr lang="es-MX" altLang="en-US" sz="900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endParaRPr>
            </a:p>
            <a:p>
              <a:pPr algn="ctr" eaLnBrk="1" hangingPunct="1"/>
              <a:endParaRPr lang="es-MX" altLang="en-US" sz="900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endParaRPr>
            </a:p>
            <a:p>
              <a:pPr algn="ctr" eaLnBrk="1" hangingPunct="1"/>
              <a: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  <a:t>Publicación </a:t>
              </a:r>
              <a:b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s-MX" altLang="en-US" sz="800" dirty="0" smtClean="0">
                  <a:solidFill>
                    <a:schemeClr val="tx1"/>
                  </a:solidFill>
                  <a:latin typeface="+mn-lt"/>
                </a:rPr>
                <a:t>esperada de calificaciones </a:t>
              </a:r>
              <a:endParaRPr lang="es-MX" altLang="en-US" sz="8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5" name="Rectangle 1"/>
          <p:cNvSpPr>
            <a:spLocks/>
          </p:cNvSpPr>
          <p:nvPr/>
        </p:nvSpPr>
        <p:spPr bwMode="auto">
          <a:xfrm>
            <a:off x="6646243" y="2286000"/>
            <a:ext cx="711233" cy="1255231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96" name="Rectangle 66"/>
          <p:cNvSpPr>
            <a:spLocks/>
          </p:cNvSpPr>
          <p:nvPr/>
        </p:nvSpPr>
        <p:spPr bwMode="auto">
          <a:xfrm>
            <a:off x="6539121" y="2362200"/>
            <a:ext cx="918881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s-MX" altLang="en-US" sz="800" i="1" dirty="0" smtClean="0">
                <a:solidFill>
                  <a:schemeClr val="tx1"/>
                </a:solidFill>
                <a:latin typeface="+mn-lt"/>
              </a:rPr>
              <a:t>Resultados de crecimiento de Leng./Mat.</a:t>
            </a:r>
          </a:p>
          <a:p>
            <a:pPr algn="ctr" eaLnBrk="1" hangingPunct="1"/>
            <a:endParaRPr lang="es-MX" altLang="en-US" sz="1000" i="1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i="1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800" i="1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s-MX" altLang="en-US" sz="80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s-MX" altLang="en-US" sz="800" i="1" dirty="0" smtClean="0">
                <a:solidFill>
                  <a:schemeClr val="tx1"/>
                </a:solidFill>
                <a:latin typeface="+mn-lt"/>
              </a:rPr>
              <a:t>e podrían publicar  </a:t>
            </a:r>
            <a:r>
              <a:rPr lang="es-MX" altLang="en-US" sz="800" i="1" dirty="0" smtClean="0">
                <a:solidFill>
                  <a:schemeClr val="tx1"/>
                </a:solidFill>
              </a:rPr>
              <a:t>en MAYO</a:t>
            </a:r>
          </a:p>
          <a:p>
            <a:pPr algn="ctr" eaLnBrk="1" hangingPunct="1"/>
            <a:endParaRPr lang="en-US" altLang="en-US" sz="9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" name="Rectangle 1"/>
          <p:cNvSpPr>
            <a:spLocks/>
          </p:cNvSpPr>
          <p:nvPr/>
        </p:nvSpPr>
        <p:spPr bwMode="auto">
          <a:xfrm>
            <a:off x="7655662" y="3687499"/>
            <a:ext cx="994172" cy="109835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98" name="Rectangle 63"/>
          <p:cNvSpPr>
            <a:spLocks/>
          </p:cNvSpPr>
          <p:nvPr/>
        </p:nvSpPr>
        <p:spPr bwMode="auto">
          <a:xfrm>
            <a:off x="7714468" y="3747774"/>
            <a:ext cx="877900" cy="9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s-MX" altLang="en-US" sz="900" dirty="0" smtClean="0">
                <a:solidFill>
                  <a:schemeClr val="tx1"/>
                </a:solidFill>
                <a:latin typeface="+mn-lt"/>
              </a:rPr>
              <a:t>Se publica la información </a:t>
            </a: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s-MX" altLang="en-US" sz="900" dirty="0" smtClean="0">
                <a:solidFill>
                  <a:schemeClr val="tx1"/>
                </a:solidFill>
                <a:latin typeface="+mn-lt"/>
              </a:rPr>
              <a:t>SPF/DPF 2.0</a:t>
            </a:r>
          </a:p>
          <a:p>
            <a:pPr algn="ctr" eaLnBrk="1" hangingPunct="1"/>
            <a:r>
              <a:rPr lang="es-MX" dirty="0" smtClean="0"/>
              <a:t> </a:t>
            </a:r>
          </a:p>
        </p:txBody>
      </p:sp>
      <p:sp>
        <p:nvSpPr>
          <p:cNvPr id="99" name="Rectangle 1"/>
          <p:cNvSpPr>
            <a:spLocks/>
          </p:cNvSpPr>
          <p:nvPr/>
        </p:nvSpPr>
        <p:spPr bwMode="auto">
          <a:xfrm>
            <a:off x="2109583" y="4998201"/>
            <a:ext cx="736059" cy="1062633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00" name="Rectangle 66"/>
          <p:cNvSpPr>
            <a:spLocks/>
          </p:cNvSpPr>
          <p:nvPr/>
        </p:nvSpPr>
        <p:spPr bwMode="auto">
          <a:xfrm>
            <a:off x="1990944" y="5056897"/>
            <a:ext cx="973336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s-MX" altLang="en-US" sz="900" dirty="0" smtClean="0">
                <a:solidFill>
                  <a:schemeClr val="tx1"/>
                </a:solidFill>
              </a:rPr>
              <a:t>UIP </a:t>
            </a:r>
          </a:p>
          <a:p>
            <a:pPr algn="ctr" eaLnBrk="1" hangingPunct="1"/>
            <a:r>
              <a:rPr lang="es-MX" altLang="en-US" sz="900" dirty="0" smtClean="0">
                <a:solidFill>
                  <a:schemeClr val="tx1"/>
                </a:solidFill>
              </a:rPr>
              <a:t>Fecha límite</a:t>
            </a: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9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s-MX" altLang="en-US" sz="900" dirty="0" smtClean="0">
                <a:solidFill>
                  <a:schemeClr val="tx1"/>
                </a:solidFill>
              </a:rPr>
              <a:t>para su publicación</a:t>
            </a:r>
            <a:endParaRPr lang="es-MX" altLang="en-US" sz="900" dirty="0">
              <a:solidFill>
                <a:schemeClr val="tx1"/>
              </a:solidFill>
            </a:endParaRPr>
          </a:p>
        </p:txBody>
      </p:sp>
      <p:sp>
        <p:nvSpPr>
          <p:cNvPr id="101" name="Rectangle 1"/>
          <p:cNvSpPr>
            <a:spLocks/>
          </p:cNvSpPr>
          <p:nvPr/>
        </p:nvSpPr>
        <p:spPr bwMode="auto">
          <a:xfrm>
            <a:off x="4785957" y="4996771"/>
            <a:ext cx="754367" cy="1107281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02" name="Rectangle 66"/>
          <p:cNvSpPr>
            <a:spLocks/>
          </p:cNvSpPr>
          <p:nvPr/>
        </p:nvSpPr>
        <p:spPr bwMode="auto">
          <a:xfrm>
            <a:off x="4696090" y="5055059"/>
            <a:ext cx="973336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chemeClr val="tx1"/>
                </a:solidFill>
              </a:rPr>
              <a:t>Entrega opcional </a:t>
            </a:r>
          </a:p>
          <a:p>
            <a:pPr algn="ctr" eaLnBrk="1" hangingPunct="1"/>
            <a:endParaRPr lang="es-MX" altLang="en-US" sz="10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1000" dirty="0">
                <a:solidFill>
                  <a:schemeClr val="tx1"/>
                </a:solidFill>
              </a:rPr>
              <a:t>PI/T</a:t>
            </a:r>
          </a:p>
        </p:txBody>
      </p:sp>
      <p:sp>
        <p:nvSpPr>
          <p:cNvPr id="103" name="Rectangle 1"/>
          <p:cNvSpPr>
            <a:spLocks/>
          </p:cNvSpPr>
          <p:nvPr/>
        </p:nvSpPr>
        <p:spPr bwMode="auto">
          <a:xfrm>
            <a:off x="6155138" y="4800600"/>
            <a:ext cx="756786" cy="137160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04" name="Rectangle 66"/>
          <p:cNvSpPr>
            <a:spLocks/>
          </p:cNvSpPr>
          <p:nvPr/>
        </p:nvSpPr>
        <p:spPr bwMode="auto">
          <a:xfrm>
            <a:off x="6173678" y="4876800"/>
            <a:ext cx="73893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s-MX" altLang="en-US" sz="1000" dirty="0">
                <a:solidFill>
                  <a:schemeClr val="tx1"/>
                </a:solidFill>
              </a:rPr>
              <a:t>PI/T UIP Fecha </a:t>
            </a:r>
            <a:r>
              <a:rPr lang="es-MX" altLang="en-US" sz="1000" dirty="0" smtClean="0">
                <a:solidFill>
                  <a:schemeClr val="tx1"/>
                </a:solidFill>
              </a:rPr>
              <a:t>límite</a:t>
            </a: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s-MX" altLang="en-US" sz="1000" dirty="0" smtClean="0">
                <a:solidFill>
                  <a:schemeClr val="tx1"/>
                </a:solidFill>
              </a:rPr>
              <a:t>para su revisión</a:t>
            </a:r>
            <a:endParaRPr lang="es-MX" altLang="en-US" sz="1000" dirty="0">
              <a:solidFill>
                <a:schemeClr val="tx1"/>
              </a:solidFill>
            </a:endParaRPr>
          </a:p>
        </p:txBody>
      </p:sp>
      <p:sp>
        <p:nvSpPr>
          <p:cNvPr id="105" name="Rectangle 1"/>
          <p:cNvSpPr>
            <a:spLocks/>
          </p:cNvSpPr>
          <p:nvPr/>
        </p:nvSpPr>
        <p:spPr bwMode="auto">
          <a:xfrm>
            <a:off x="7467600" y="4996771"/>
            <a:ext cx="829677" cy="1165569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25400" cap="flat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06" name="Rectangle 66"/>
          <p:cNvSpPr>
            <a:spLocks/>
          </p:cNvSpPr>
          <p:nvPr/>
        </p:nvSpPr>
        <p:spPr bwMode="auto">
          <a:xfrm>
            <a:off x="7408664" y="5029200"/>
            <a:ext cx="973336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>
            <a:lvl1pPr marL="39688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s-MX" altLang="en-US" sz="1000" dirty="0" smtClean="0">
                <a:solidFill>
                  <a:schemeClr val="tx1"/>
                </a:solidFill>
              </a:rPr>
              <a:t>UIP </a:t>
            </a:r>
          </a:p>
          <a:p>
            <a:pPr algn="ctr" eaLnBrk="1" hangingPunct="1"/>
            <a:r>
              <a:rPr lang="es-MX" altLang="en-US" sz="1000" dirty="0" smtClean="0">
                <a:solidFill>
                  <a:schemeClr val="tx1"/>
                </a:solidFill>
              </a:rPr>
              <a:t>Fecha límite</a:t>
            </a: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endParaRPr lang="es-MX" altLang="en-US" sz="10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s-MX" altLang="en-US" sz="1000" dirty="0" smtClean="0">
                <a:solidFill>
                  <a:schemeClr val="tx1"/>
                </a:solidFill>
              </a:rPr>
              <a:t>para su publicación</a:t>
            </a:r>
            <a:endParaRPr lang="es-MX" altLang="en-US" sz="1000" dirty="0">
              <a:solidFill>
                <a:schemeClr val="tx1"/>
              </a:solidFill>
            </a:endParaRPr>
          </a:p>
        </p:txBody>
      </p:sp>
      <p:sp>
        <p:nvSpPr>
          <p:cNvPr id="107" name="Rectangle 20"/>
          <p:cNvSpPr>
            <a:spLocks/>
          </p:cNvSpPr>
          <p:nvPr/>
        </p:nvSpPr>
        <p:spPr bwMode="auto">
          <a:xfrm>
            <a:off x="3077237" y="68454"/>
            <a:ext cx="910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2015</a:t>
            </a:r>
            <a:endParaRPr lang="es-MX" altLang="en-US" sz="3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8" name="Rectangle 21"/>
          <p:cNvSpPr>
            <a:spLocks/>
          </p:cNvSpPr>
          <p:nvPr/>
        </p:nvSpPr>
        <p:spPr bwMode="auto">
          <a:xfrm>
            <a:off x="7068897" y="68454"/>
            <a:ext cx="910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2016</a:t>
            </a:r>
            <a:endParaRPr lang="es-MX" altLang="en-US" sz="3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853380" y="2870715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0" name="Oval 31"/>
          <p:cNvSpPr>
            <a:spLocks/>
          </p:cNvSpPr>
          <p:nvPr/>
        </p:nvSpPr>
        <p:spPr bwMode="auto">
          <a:xfrm>
            <a:off x="4211219" y="1550347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1" name="Oval 31"/>
          <p:cNvSpPr>
            <a:spLocks/>
          </p:cNvSpPr>
          <p:nvPr/>
        </p:nvSpPr>
        <p:spPr bwMode="auto">
          <a:xfrm>
            <a:off x="4685891" y="1550347"/>
            <a:ext cx="142875" cy="160734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7478947" y="992817"/>
            <a:ext cx="1301958" cy="1356542"/>
            <a:chOff x="2036939" y="1104000"/>
            <a:chExt cx="1351604" cy="1044178"/>
          </a:xfrm>
        </p:grpSpPr>
        <p:sp>
          <p:nvSpPr>
            <p:cNvPr id="115" name="Rectangle 12"/>
            <p:cNvSpPr>
              <a:spLocks/>
            </p:cNvSpPr>
            <p:nvPr/>
          </p:nvSpPr>
          <p:spPr bwMode="auto">
            <a:xfrm>
              <a:off x="2118724" y="1112334"/>
              <a:ext cx="1181902" cy="1035844"/>
            </a:xfrm>
            <a:prstGeom prst="rect">
              <a:avLst/>
            </a:prstGeom>
            <a:solidFill>
              <a:srgbClr val="66C466">
                <a:alpha val="20000"/>
              </a:srgbClr>
            </a:solidFill>
            <a:ln w="25400">
              <a:solidFill>
                <a:schemeClr val="tx1">
                  <a:alpha val="20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36939" y="1804119"/>
              <a:ext cx="1351604" cy="27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800" dirty="0" smtClean="0"/>
                <a:t>CMAS: Cien. y Est. Soc.</a:t>
              </a:r>
            </a:p>
            <a:p>
              <a:pPr algn="ctr"/>
              <a:r>
                <a:rPr lang="en-US" altLang="en-US" sz="800" dirty="0" smtClean="0"/>
                <a:t>Ingreso en la </a:t>
              </a:r>
              <a:r>
                <a:rPr lang="en-US" altLang="en-US" sz="800" dirty="0" err="1" smtClean="0"/>
                <a:t>univ</a:t>
              </a:r>
              <a:r>
                <a:rPr lang="en-US" altLang="en-US" sz="900" dirty="0" err="1"/>
                <a:t>.</a:t>
              </a:r>
              <a:endParaRPr lang="es-MX" altLang="en-US" sz="900" dirty="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09584" y="1104000"/>
              <a:ext cx="1191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800" dirty="0" smtClean="0">
                  <a:solidFill>
                    <a:schemeClr val="tx1"/>
                  </a:solidFill>
                </a:rPr>
                <a:t>CMAS (PARCC)* </a:t>
              </a:r>
            </a:p>
            <a:p>
              <a:pPr algn="ctr"/>
              <a:r>
                <a:rPr lang="en-US" altLang="en-US" sz="800" dirty="0" smtClean="0">
                  <a:solidFill>
                    <a:schemeClr val="tx1"/>
                  </a:solidFill>
                </a:rPr>
                <a:t>Fin de año para Leng. y Mat.</a:t>
              </a:r>
            </a:p>
          </p:txBody>
        </p:sp>
      </p:grpSp>
      <p:sp>
        <p:nvSpPr>
          <p:cNvPr id="125" name="Oval 86"/>
          <p:cNvSpPr>
            <a:spLocks/>
          </p:cNvSpPr>
          <p:nvPr/>
        </p:nvSpPr>
        <p:spPr bwMode="auto">
          <a:xfrm>
            <a:off x="1877410" y="1472677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6" name="Oval 86"/>
          <p:cNvSpPr>
            <a:spLocks/>
          </p:cNvSpPr>
          <p:nvPr/>
        </p:nvSpPr>
        <p:spPr bwMode="auto">
          <a:xfrm>
            <a:off x="1427972" y="1464984"/>
            <a:ext cx="321469" cy="332631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7" name="Rectangle 12"/>
          <p:cNvSpPr>
            <a:spLocks/>
          </p:cNvSpPr>
          <p:nvPr/>
        </p:nvSpPr>
        <p:spPr bwMode="auto">
          <a:xfrm>
            <a:off x="1427973" y="1106659"/>
            <a:ext cx="770906" cy="1035844"/>
          </a:xfrm>
          <a:prstGeom prst="rect">
            <a:avLst/>
          </a:prstGeom>
          <a:solidFill>
            <a:srgbClr val="66C466">
              <a:alpha val="20000"/>
            </a:srgbClr>
          </a:solidFill>
          <a:ln w="25400">
            <a:solidFill>
              <a:schemeClr val="tx1">
                <a:alpha val="2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1487090" y="1075225"/>
            <a:ext cx="71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chemeClr val="tx1"/>
                </a:solidFill>
              </a:rPr>
              <a:t>CMAS (PARCC)*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627017" y="1862322"/>
            <a:ext cx="479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 smtClean="0">
                <a:solidFill>
                  <a:schemeClr val="tx1"/>
                </a:solidFill>
              </a:rPr>
              <a:t> PBA </a:t>
            </a:r>
            <a:endParaRPr lang="es-MX" alt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0" name="Rectangle 12"/>
          <p:cNvSpPr>
            <a:spLocks/>
          </p:cNvSpPr>
          <p:nvPr/>
        </p:nvSpPr>
        <p:spPr bwMode="auto">
          <a:xfrm>
            <a:off x="2339924" y="1112334"/>
            <a:ext cx="745629" cy="1035844"/>
          </a:xfrm>
          <a:prstGeom prst="rect">
            <a:avLst/>
          </a:prstGeom>
          <a:solidFill>
            <a:srgbClr val="66C466">
              <a:alpha val="20000"/>
            </a:srgbClr>
          </a:solidFill>
          <a:ln w="25400">
            <a:solidFill>
              <a:schemeClr val="tx1">
                <a:alpha val="20000"/>
              </a:schemeClr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2504989" y="1889248"/>
            <a:ext cx="415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 smtClean="0">
                <a:solidFill>
                  <a:schemeClr val="tx1"/>
                </a:solidFill>
              </a:rPr>
              <a:t>Fin de año</a:t>
            </a:r>
            <a:endParaRPr lang="es-MX" altLang="en-US" sz="11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86000" y="1104000"/>
            <a:ext cx="79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900" dirty="0" smtClean="0">
                <a:solidFill>
                  <a:schemeClr val="tx1"/>
                </a:solidFill>
              </a:rPr>
              <a:t>CMAS (PARCC)*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840" y="6352401"/>
            <a:ext cx="84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Publicación de informes adicionales: julio para ciencias y estudios sociales, agosto para resultados del ingreso en la universidad, y abril para ACCESS for ELLs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60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r>
              <a:rPr lang="es-MX" sz="3200" noProof="0" dirty="0" smtClean="0"/>
              <a:t>Áreas de los indicadores de rendimiento del estado</a:t>
            </a:r>
            <a:endParaRPr lang="es-MX" sz="3200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343487"/>
              </p:ext>
            </p:extLst>
          </p:nvPr>
        </p:nvGraphicFramePr>
        <p:xfrm>
          <a:off x="381000" y="1295400"/>
          <a:ext cx="8229600" cy="531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Aprovechamiento académico</a:t>
                      </a:r>
                    </a:p>
                    <a:p>
                      <a:endParaRPr lang="es-MX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Lectura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Matemáticas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Escritura / composición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Ciencias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académico</a:t>
                      </a:r>
                    </a:p>
                    <a:p>
                      <a:endParaRPr lang="es-MX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Lectura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Matemáticas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Escritura / composición</a:t>
                      </a:r>
                    </a:p>
                    <a:p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Competencia en el idioma inglés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Brechas en el avance académico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(Lectura, matemáticas, escritura/composición)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noProof="0" dirty="0" smtClean="0"/>
                        <a:t>Califica para Almuerzos Gratis/Precio Reducido</a:t>
                      </a:r>
                    </a:p>
                    <a:p>
                      <a:r>
                        <a:rPr lang="es-MX" sz="1500" noProof="0" dirty="0" smtClean="0"/>
                        <a:t>Minoría</a:t>
                      </a:r>
                    </a:p>
                    <a:p>
                      <a:r>
                        <a:rPr lang="es-MX" sz="1500" noProof="0" dirty="0" smtClean="0"/>
                        <a:t>Estudiantes con discapacidades</a:t>
                      </a:r>
                    </a:p>
                    <a:p>
                      <a:r>
                        <a:rPr lang="es-MX" sz="1500" noProof="0" dirty="0" smtClean="0"/>
                        <a:t>Estudiantes que están aprendiendo inglés</a:t>
                      </a:r>
                    </a:p>
                    <a:p>
                      <a:r>
                        <a:rPr lang="es-MX" sz="1500" noProof="0" dirty="0" smtClean="0"/>
                        <a:t>Estudiantes que necesitan avanzar al </a:t>
                      </a:r>
                      <a:br>
                        <a:rPr lang="es-MX" sz="1500" noProof="0" dirty="0" smtClean="0"/>
                      </a:br>
                      <a:r>
                        <a:rPr lang="es-MX" sz="1500" noProof="0" dirty="0" smtClean="0"/>
                        <a:t>nivel exigido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Preparación para la educación postsecundaria y el mercado laboral</a:t>
                      </a:r>
                      <a:endParaRPr lang="es-MX" sz="15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noProof="0" dirty="0" smtClean="0"/>
                        <a:t>Tasa de graduación</a:t>
                      </a:r>
                    </a:p>
                    <a:p>
                      <a:r>
                        <a:rPr lang="es-MX" sz="1500" noProof="0" dirty="0" smtClean="0"/>
                        <a:t>Tasas de graduación desagregadas</a:t>
                      </a:r>
                    </a:p>
                    <a:p>
                      <a:r>
                        <a:rPr lang="es-MX" sz="1500" noProof="0" dirty="0" smtClean="0"/>
                        <a:t>Tasa de abandono de los estudios</a:t>
                      </a:r>
                    </a:p>
                    <a:p>
                      <a:r>
                        <a:rPr lang="es-MX" sz="1500" noProof="0" dirty="0" smtClean="0"/>
                        <a:t>Puntajes compuestos del examen ACT </a:t>
                      </a:r>
                      <a:br>
                        <a:rPr lang="es-MX" sz="1500" noProof="0" dirty="0" smtClean="0"/>
                      </a:br>
                      <a:r>
                        <a:rPr lang="es-MX" sz="1500" noProof="0" dirty="0" smtClean="0"/>
                        <a:t>de Colorado</a:t>
                      </a:r>
                      <a:endParaRPr lang="es-MX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82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33400"/>
            <a:ext cx="8912224" cy="990600"/>
          </a:xfrm>
        </p:spPr>
        <p:txBody>
          <a:bodyPr>
            <a:normAutofit/>
          </a:bodyPr>
          <a:lstStyle/>
          <a:p>
            <a:r>
              <a:rPr lang="es-MX" sz="3400" noProof="0" dirty="0" smtClean="0"/>
              <a:t>Proceso de la Planificación de Mejoría Unificada</a:t>
            </a:r>
            <a:endParaRPr lang="es-MX" sz="3400" noProof="0" dirty="0"/>
          </a:p>
        </p:txBody>
      </p:sp>
      <p:sp>
        <p:nvSpPr>
          <p:cNvPr id="4" name="Rounded Rectangle 25"/>
          <p:cNvSpPr>
            <a:spLocks noChangeArrowheads="1"/>
          </p:cNvSpPr>
          <p:nvPr/>
        </p:nvSpPr>
        <p:spPr bwMode="auto">
          <a:xfrm>
            <a:off x="7086600" y="1789019"/>
            <a:ext cx="1978025" cy="4324631"/>
          </a:xfrm>
          <a:prstGeom prst="roundRect">
            <a:avLst>
              <a:gd name="adj" fmla="val 16667"/>
            </a:avLst>
          </a:prstGeom>
          <a:solidFill>
            <a:srgbClr val="FF0000">
              <a:alpha val="38039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3D5C99"/>
              </a:buClr>
              <a:buSzPct val="80000"/>
              <a:buFont typeface="Wingdings" charset="2"/>
              <a:buChar char="n"/>
            </a:pP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6200" y="2613212"/>
            <a:ext cx="8991600" cy="1219200"/>
            <a:chOff x="-76200" y="1824095"/>
            <a:chExt cx="8991600" cy="1219383"/>
          </a:xfrm>
        </p:grpSpPr>
        <p:sp>
          <p:nvSpPr>
            <p:cNvPr id="6" name="Rounded Rectangle 21"/>
            <p:cNvSpPr>
              <a:spLocks noChangeArrowheads="1"/>
            </p:cNvSpPr>
            <p:nvPr/>
          </p:nvSpPr>
          <p:spPr bwMode="auto">
            <a:xfrm>
              <a:off x="-76200" y="1824095"/>
              <a:ext cx="8991600" cy="1219383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32000"/>
              </a:srgbClr>
            </a:solidFill>
            <a:ln w="9525" algn="ctr">
              <a:solidFill>
                <a:srgbClr val="336699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40000"/>
                </a:spcBef>
                <a:buClr>
                  <a:srgbClr val="3D5C99"/>
                </a:buClr>
                <a:buSzPct val="80000"/>
                <a:buFont typeface="Wingdings" charset="2"/>
                <a:buChar char="n"/>
                <a:defRPr/>
              </a:pPr>
              <a:endParaRPr lang="en-US" sz="2800" dirty="0">
                <a:solidFill>
                  <a:schemeClr val="accent3"/>
                </a:solidFill>
                <a:latin typeface="Arial" charset="0"/>
              </a:endParaRPr>
            </a:p>
          </p:txBody>
        </p:sp>
        <p:sp>
          <p:nvSpPr>
            <p:cNvPr id="7" name="TextBox 26"/>
            <p:cNvSpPr txBox="1">
              <a:spLocks noChangeArrowheads="1"/>
            </p:cNvSpPr>
            <p:nvPr/>
          </p:nvSpPr>
          <p:spPr bwMode="auto">
            <a:xfrm>
              <a:off x="-76200" y="1976518"/>
              <a:ext cx="1066800" cy="7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latin typeface="Calibri" pitchFamily="34" charset="0"/>
                </a:rPr>
                <a:t>Sección III: Narrativa sobre los datos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953000" y="1789019"/>
            <a:ext cx="2057400" cy="4324631"/>
            <a:chOff x="4114800" y="1552154"/>
            <a:chExt cx="2133600" cy="4550058"/>
          </a:xfrm>
        </p:grpSpPr>
        <p:sp>
          <p:nvSpPr>
            <p:cNvPr id="9" name="Rounded Rectangle 24"/>
            <p:cNvSpPr>
              <a:spLocks noChangeArrowheads="1"/>
            </p:cNvSpPr>
            <p:nvPr/>
          </p:nvSpPr>
          <p:spPr bwMode="auto">
            <a:xfrm>
              <a:off x="4114800" y="1552154"/>
              <a:ext cx="2133600" cy="455005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31000"/>
              </a:srgbClr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3D5C99"/>
                </a:buClr>
                <a:buSzPct val="80000"/>
                <a:buFont typeface="Wingdings" charset="2"/>
                <a:buChar char="n"/>
              </a:pPr>
              <a:endParaRPr lang="en-US" altLang="en-US" sz="2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4495800" y="1594009"/>
              <a:ext cx="1447800" cy="57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latin typeface="Calibri" pitchFamily="34" charset="0"/>
                </a:rPr>
                <a:t>Sección IV:</a:t>
              </a:r>
              <a:r>
                <a:rPr dirty="0"/>
                <a:t/>
              </a:r>
              <a:br>
                <a:rPr dirty="0"/>
              </a:br>
              <a:r>
                <a:rPr lang="en-US" altLang="en-US" sz="1400" b="1" dirty="0">
                  <a:latin typeface="Calibri" pitchFamily="34" charset="0"/>
                </a:rPr>
                <a:t>Establecer metas</a:t>
              </a:r>
              <a:endParaRPr lang="es-MX" altLang="en-US" sz="1600" b="1" dirty="0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3352800" y="4975412"/>
            <a:ext cx="5715000" cy="1138238"/>
            <a:chOff x="3198980" y="4171330"/>
            <a:chExt cx="5796473" cy="1419701"/>
          </a:xfrm>
        </p:grpSpPr>
        <p:sp>
          <p:nvSpPr>
            <p:cNvPr id="12" name="Rounded Rectangle 32"/>
            <p:cNvSpPr>
              <a:spLocks noChangeArrowheads="1"/>
            </p:cNvSpPr>
            <p:nvPr/>
          </p:nvSpPr>
          <p:spPr bwMode="auto">
            <a:xfrm>
              <a:off x="3198980" y="4171330"/>
              <a:ext cx="5796473" cy="1419701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36078"/>
              </a:srgbClr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40000"/>
                </a:spcBef>
                <a:buClr>
                  <a:srgbClr val="3D5C99"/>
                </a:buClr>
                <a:buSzPct val="80000"/>
                <a:buFont typeface="Wingdings" charset="2"/>
                <a:buChar char="n"/>
              </a:pPr>
              <a:endParaRPr lang="en-US" altLang="en-US" sz="2800" dirty="0">
                <a:latin typeface="Arial" charset="0"/>
              </a:endParaRP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3300824" y="4485565"/>
              <a:ext cx="1464252" cy="92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latin typeface="Calibri" pitchFamily="34" charset="0"/>
                </a:rPr>
                <a:t>En curso:</a:t>
              </a:r>
            </a:p>
            <a:p>
              <a:pPr eaLnBrk="1" hangingPunct="1"/>
              <a:r>
                <a:rPr lang="en-US" altLang="en-US" sz="1400" b="1" dirty="0">
                  <a:latin typeface="Calibri" pitchFamily="34" charset="0"/>
                </a:rPr>
                <a:t>Supervisar </a:t>
              </a:r>
              <a:r>
                <a:rPr lang="en-US" altLang="en-US" sz="1400" b="1" dirty="0" smtClean="0">
                  <a:latin typeface="Calibri" pitchFamily="34" charset="0"/>
                </a:rPr>
                <a:t/>
              </a:r>
              <a:br>
                <a:rPr lang="en-US" altLang="en-US" sz="1400" b="1" dirty="0" smtClean="0">
                  <a:latin typeface="Calibri" pitchFamily="34" charset="0"/>
                </a:rPr>
              </a:br>
              <a:r>
                <a:rPr lang="en-US" altLang="en-US" sz="1400" b="1" dirty="0" smtClean="0">
                  <a:latin typeface="Calibri" pitchFamily="34" charset="0"/>
                </a:rPr>
                <a:t>el </a:t>
              </a:r>
              <a:r>
                <a:rPr lang="en-US" altLang="en-US" sz="1400" b="1" dirty="0">
                  <a:latin typeface="Calibri" pitchFamily="34" charset="0"/>
                </a:rPr>
                <a:t>progreso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2841812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Describir tendencias 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notables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841812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Dar prioridad a los retos del rendimiento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2841812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Identificar 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las causas 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fundamentales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3992015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Establecer las 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metas de rendimiento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5127812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Identificar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las medidas interinas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3886200"/>
            <a:ext cx="18288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Identificar las estrategias principales </a:t>
            </a: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>de </a:t>
            </a: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mejoría</a:t>
            </a:r>
          </a:p>
        </p:txBody>
      </p:sp>
      <p:cxnSp>
        <p:nvCxnSpPr>
          <p:cNvPr id="20" name="Straight Arrow Connector 43"/>
          <p:cNvCxnSpPr>
            <a:cxnSpLocks noChangeShapeType="1"/>
          </p:cNvCxnSpPr>
          <p:nvPr/>
        </p:nvCxnSpPr>
        <p:spPr bwMode="auto">
          <a:xfrm rot="5400000">
            <a:off x="7903369" y="3809393"/>
            <a:ext cx="349250" cy="1588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162800" y="5029200"/>
            <a:ext cx="18288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Identificar los puntos de referencia de la implementación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1703294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Recopilar y organizar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la información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2841812"/>
            <a:ext cx="1828800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Resumen de la revisión del rendimiento</a:t>
            </a:r>
          </a:p>
        </p:txBody>
      </p:sp>
      <p:cxnSp>
        <p:nvCxnSpPr>
          <p:cNvPr id="24" name="Straight Arrow Connector 43"/>
          <p:cNvCxnSpPr>
            <a:cxnSpLocks noChangeShapeType="1"/>
          </p:cNvCxnSpPr>
          <p:nvPr/>
        </p:nvCxnSpPr>
        <p:spPr bwMode="auto">
          <a:xfrm rot="5400000">
            <a:off x="7901782" y="4920644"/>
            <a:ext cx="349250" cy="1587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43"/>
          <p:cNvCxnSpPr>
            <a:cxnSpLocks noChangeShapeType="1"/>
          </p:cNvCxnSpPr>
          <p:nvPr/>
        </p:nvCxnSpPr>
        <p:spPr bwMode="auto">
          <a:xfrm rot="5400000">
            <a:off x="5844382" y="3809393"/>
            <a:ext cx="349250" cy="1587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43"/>
          <p:cNvCxnSpPr>
            <a:cxnSpLocks noChangeShapeType="1"/>
          </p:cNvCxnSpPr>
          <p:nvPr/>
        </p:nvCxnSpPr>
        <p:spPr bwMode="auto">
          <a:xfrm rot="5400000">
            <a:off x="5844382" y="4952393"/>
            <a:ext cx="349250" cy="1587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43"/>
          <p:cNvCxnSpPr>
            <a:cxnSpLocks noChangeShapeType="1"/>
          </p:cNvCxnSpPr>
          <p:nvPr/>
        </p:nvCxnSpPr>
        <p:spPr bwMode="auto">
          <a:xfrm>
            <a:off x="6858000" y="3222812"/>
            <a:ext cx="304800" cy="0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43"/>
          <p:cNvCxnSpPr>
            <a:cxnSpLocks noChangeShapeType="1"/>
          </p:cNvCxnSpPr>
          <p:nvPr/>
        </p:nvCxnSpPr>
        <p:spPr bwMode="auto">
          <a:xfrm rot="5400000">
            <a:off x="1731169" y="2670875"/>
            <a:ext cx="349250" cy="1588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152400" y="1789019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itchFamily="34" charset="0"/>
              </a:rPr>
              <a:t>Preparar el plan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467600" y="1828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itchFamily="34" charset="0"/>
              </a:rPr>
              <a:t>Sección IV:</a:t>
            </a:r>
            <a:r>
              <a:rPr dirty="0"/>
              <a:t/>
            </a:r>
            <a:br>
              <a:rPr dirty="0"/>
            </a:br>
            <a:r>
              <a:rPr lang="en-US" altLang="en-US" sz="1400" b="1" dirty="0">
                <a:latin typeface="Calibri" pitchFamily="34" charset="0"/>
              </a:rPr>
              <a:t>Planificar acciones</a:t>
            </a:r>
            <a:endParaRPr lang="es-MX" altLang="en-US" sz="1600" b="1" dirty="0"/>
          </a:p>
        </p:txBody>
      </p:sp>
      <p:cxnSp>
        <p:nvCxnSpPr>
          <p:cNvPr id="31" name="Straight Arrow Connector 43"/>
          <p:cNvCxnSpPr>
            <a:cxnSpLocks noChangeShapeType="1"/>
          </p:cNvCxnSpPr>
          <p:nvPr/>
        </p:nvCxnSpPr>
        <p:spPr bwMode="auto">
          <a:xfrm>
            <a:off x="4800600" y="3222812"/>
            <a:ext cx="304800" cy="0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43"/>
          <p:cNvCxnSpPr>
            <a:cxnSpLocks noChangeShapeType="1"/>
          </p:cNvCxnSpPr>
          <p:nvPr/>
        </p:nvCxnSpPr>
        <p:spPr bwMode="auto">
          <a:xfrm>
            <a:off x="2743200" y="3222812"/>
            <a:ext cx="304800" cy="0"/>
          </a:xfrm>
          <a:prstGeom prst="straightConnector1">
            <a:avLst/>
          </a:prstGeom>
          <a:noFill/>
          <a:ln w="50800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stCxn id="12" idx="1"/>
            <a:endCxn id="29" idx="1"/>
          </p:cNvCxnSpPr>
          <p:nvPr/>
        </p:nvCxnSpPr>
        <p:spPr>
          <a:xfrm rot="10800000">
            <a:off x="152400" y="2050957"/>
            <a:ext cx="3200400" cy="3493574"/>
          </a:xfrm>
          <a:prstGeom prst="curvedConnector3">
            <a:avLst>
              <a:gd name="adj1" fmla="val 104622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80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s-MX" sz="3200" noProof="0" dirty="0" smtClean="0"/>
              <a:t>Transición en las evaluaciones del estado</a:t>
            </a:r>
            <a:br>
              <a:rPr lang="es-MX" sz="3200" noProof="0" dirty="0" smtClean="0"/>
            </a:br>
            <a:r>
              <a:rPr lang="es-MX" sz="3200" noProof="0" dirty="0" smtClean="0"/>
              <a:t>y la planificación UIP</a:t>
            </a:r>
            <a:endParaRPr lang="es-MX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s-MX" sz="2200" noProof="0" dirty="0" smtClean="0"/>
              <a:t>El proceso de la Planificación de Mejoría Unificada no cambia: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La revisión de los planes de mejoría con prioridad y reforma por el personal del Departamento de Educación de Colorado (CDE) no cambia.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El calendario de fechas es el mismo.</a:t>
            </a:r>
          </a:p>
          <a:p>
            <a:pPr>
              <a:spcBef>
                <a:spcPts val="1800"/>
              </a:spcBef>
            </a:pPr>
            <a:r>
              <a:rPr lang="es-MX" sz="2200" b="1" noProof="0" dirty="0" smtClean="0"/>
              <a:t>Los procesos de la planificación UIP </a:t>
            </a:r>
            <a:r>
              <a:rPr lang="es-MX" sz="2200" noProof="0" dirty="0" smtClean="0"/>
              <a:t>que normalmente utilizan los resultados de las evaluaciones del estado tendrán que ajustarse para algunas áreas de indicadores de rendimiento: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Revisar el rendimiento actual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Describir tendencias notables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Dar prioridad a los retos del rendimiento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Establecer las metas de rendimiento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22424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Las áreas de indicadores de </a:t>
            </a:r>
            <a:br>
              <a:rPr lang="es-MX" noProof="0" dirty="0" smtClean="0"/>
            </a:br>
            <a:r>
              <a:rPr lang="es-MX" noProof="0" dirty="0" smtClean="0"/>
              <a:t>rendimiento NO se ven afectadas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s-MX" noProof="0" dirty="0" smtClean="0"/>
              <a:t>Preparación para la educación postsecundaria y </a:t>
            </a:r>
            <a:br>
              <a:rPr lang="es-MX" noProof="0" dirty="0" smtClean="0"/>
            </a:br>
            <a:r>
              <a:rPr lang="es-MX" noProof="0" dirty="0" smtClean="0"/>
              <a:t>el mercado laboral (PWR por su sigla en inglés) 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Tasas de graduación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Tasas de graduación desagregadas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Tasas de abandono de los estudios 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Puntajes compuestos del examen ACT de Colorado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Avance académico, competencia en el idioma inglés:</a:t>
            </a:r>
          </a:p>
          <a:p>
            <a:pPr lvl="1">
              <a:spcBef>
                <a:spcPts val="1800"/>
              </a:spcBef>
            </a:pPr>
            <a:r>
              <a:rPr lang="es-MX" noProof="0" dirty="0" smtClean="0"/>
              <a:t>ACCESS for ELLs  no cambia</a:t>
            </a:r>
          </a:p>
          <a:p>
            <a:pPr>
              <a:spcBef>
                <a:spcPts val="1800"/>
              </a:spcBef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21313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Dan McMinimee, Superintendente</a:t>
            </a:r>
            <a:endParaRPr lang="es-MX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387"/>
            <a:ext cx="7391400" cy="53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2400" y="62484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El reto para la planificación UIP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Durante la transición en las evaluaciones del estado…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Se retrasará la publicación de los resultados en las evaluaciones del estado.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No habrá/no será posible usar la información sobre el avance.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Los </a:t>
            </a:r>
            <a:r>
              <a:rPr lang="es-MX" u="sng" noProof="0" dirty="0" smtClean="0"/>
              <a:t>puntos de comparación</a:t>
            </a:r>
            <a:r>
              <a:rPr lang="es-MX" noProof="0" dirty="0" smtClean="0"/>
              <a:t> típicos usados para el análisis de datos y el establecimiento de metas no se identificará hasta el otoño o la primavera </a:t>
            </a:r>
            <a:br>
              <a:rPr lang="es-MX" noProof="0" dirty="0" smtClean="0"/>
            </a:br>
            <a:r>
              <a:rPr lang="es-MX" noProof="0" dirty="0" smtClean="0"/>
              <a:t>de 2016.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Es posible que las tasas de participación hayan afectado a los resultados </a:t>
            </a:r>
            <a:br>
              <a:rPr lang="es-MX" noProof="0" dirty="0" smtClean="0"/>
            </a:br>
            <a:r>
              <a:rPr lang="es-MX" noProof="0" dirty="0" smtClean="0"/>
              <a:t>de 2014-15.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Los equipos de planificación escolar deberán determinar cómo analizar los datos para: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Aprovechamiento Académico (Matemáticas, Lectura, Escritura/Composición y Ciencias y si se incluyen o no los Estudios Sociales)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MX" noProof="0" dirty="0" smtClean="0"/>
              <a:t>Avance Académico (Matemáticas, Lectura y Escritura/Composición)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46390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Un enfoque básico…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57200">
              <a:spcBef>
                <a:spcPts val="1800"/>
              </a:spcBef>
              <a:buFont typeface="+mj-lt"/>
              <a:buAutoNum type="arabicPeriod"/>
            </a:pPr>
            <a:r>
              <a:rPr lang="es-MX" noProof="0" dirty="0" smtClean="0"/>
              <a:t>Comiencen con los informes del Marco de Rendimiento de las Escuelas de 2014 y el plan UIP de 2014-15. </a:t>
            </a:r>
          </a:p>
          <a:p>
            <a:pPr marL="548640" indent="-457200">
              <a:spcBef>
                <a:spcPts val="1800"/>
              </a:spcBef>
              <a:buFont typeface="+mj-lt"/>
              <a:buAutoNum type="arabicPeriod"/>
            </a:pPr>
            <a:r>
              <a:rPr lang="es-MX" noProof="0" dirty="0" smtClean="0"/>
              <a:t>Revisen las tendencias de rendimiento hasta el año escolar 2013-14, incluido el mismo. </a:t>
            </a:r>
          </a:p>
          <a:p>
            <a:pPr marL="548640" indent="-457200">
              <a:spcBef>
                <a:spcPts val="1800"/>
              </a:spcBef>
              <a:buFont typeface="+mj-lt"/>
              <a:buAutoNum type="arabicPeriod"/>
            </a:pPr>
            <a:r>
              <a:rPr lang="es-MX" noProof="0" dirty="0" smtClean="0"/>
              <a:t>Consideren información adicional sobre el rendimiento disponible para el año escolar 2014-15.</a:t>
            </a:r>
          </a:p>
          <a:p>
            <a:pPr marL="548640" indent="-457200">
              <a:spcBef>
                <a:spcPts val="1800"/>
              </a:spcBef>
              <a:buFont typeface="+mj-lt"/>
              <a:buAutoNum type="arabicPeriod"/>
            </a:pPr>
            <a:r>
              <a:rPr lang="es-MX" noProof="0" dirty="0" smtClean="0"/>
              <a:t>Determinen si la información sobre el rendimiento disponible para el año escolar 2014-15 brinda muestras de que el rendimiento escolar del </a:t>
            </a:r>
            <a:br>
              <a:rPr lang="es-MX" noProof="0" dirty="0" smtClean="0"/>
            </a:br>
            <a:r>
              <a:rPr lang="es-MX" noProof="0" dirty="0" smtClean="0"/>
              <a:t>distrito/la escuela ha cambiado.</a:t>
            </a:r>
          </a:p>
          <a:p>
            <a:pPr marL="0" indent="0">
              <a:buNone/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22742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Información sobre el rendimiento </a:t>
            </a:r>
            <a:br>
              <a:rPr lang="es-MX" noProof="0" dirty="0" smtClean="0"/>
            </a:br>
            <a:r>
              <a:rPr lang="es-MX" noProof="0" dirty="0" smtClean="0"/>
              <a:t>para 2014-15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s-MX" noProof="0" dirty="0" smtClean="0"/>
              <a:t>Resultados sobre las evaluaciones administradas por el </a:t>
            </a:r>
            <a:br>
              <a:rPr lang="es-MX" noProof="0" dirty="0" smtClean="0"/>
            </a:br>
            <a:r>
              <a:rPr lang="es-MX" noProof="0" dirty="0" smtClean="0"/>
              <a:t>distrito o la escuela (Acuity de 2014-15, NWEA MAP, punto </a:t>
            </a:r>
            <a:br>
              <a:rPr lang="es-MX" noProof="0" dirty="0" smtClean="0"/>
            </a:br>
            <a:r>
              <a:rPr lang="es-MX" noProof="0" dirty="0" smtClean="0"/>
              <a:t>de referencia en el otoño de 2015)</a:t>
            </a:r>
          </a:p>
          <a:p>
            <a:pPr lvl="0">
              <a:spcBef>
                <a:spcPts val="1800"/>
              </a:spcBef>
            </a:pPr>
            <a:r>
              <a:rPr lang="es-MX" noProof="0" dirty="0" smtClean="0"/>
              <a:t>Resultados de las evaluación de capacitación en lectoescritura para los grados kínder-3º: DIBELS (primaria)</a:t>
            </a:r>
          </a:p>
          <a:p>
            <a:pPr lvl="0">
              <a:spcBef>
                <a:spcPts val="1800"/>
              </a:spcBef>
            </a:pPr>
            <a:r>
              <a:rPr lang="es-MX" noProof="0" dirty="0" smtClean="0"/>
              <a:t>ACCESS for ELLs (competencia y avance en el idioma inglés)</a:t>
            </a:r>
          </a:p>
          <a:p>
            <a:pPr lvl="0">
              <a:spcBef>
                <a:spcPts val="1800"/>
              </a:spcBef>
            </a:pPr>
            <a:r>
              <a:rPr lang="es-MX" noProof="0" dirty="0" smtClean="0"/>
              <a:t>Los resultados de aprovechamiento de CMAS para ciencias </a:t>
            </a:r>
            <a:br>
              <a:rPr lang="es-MX" noProof="0" dirty="0" smtClean="0"/>
            </a:br>
            <a:r>
              <a:rPr lang="es-MX" noProof="0" dirty="0" smtClean="0"/>
              <a:t>y estudios sociales correspondientes a los años escolares 2013-14 y 2014-15 (escuela primaria e intermedia solamente)</a:t>
            </a:r>
          </a:p>
          <a:p>
            <a:pPr lvl="0">
              <a:spcBef>
                <a:spcPts val="1800"/>
              </a:spcBef>
            </a:pPr>
            <a:r>
              <a:rPr lang="es-MX" noProof="0" dirty="0" smtClean="0"/>
              <a:t>Datos sobre la preparación para la educación postsecundaria </a:t>
            </a:r>
            <a:br>
              <a:rPr lang="es-MX" noProof="0" dirty="0" smtClean="0"/>
            </a:br>
            <a:r>
              <a:rPr lang="es-MX" noProof="0" dirty="0" smtClean="0"/>
              <a:t>y el mercado laboral (escuela preparatoria)</a:t>
            </a:r>
          </a:p>
          <a:p>
            <a:pPr marL="0" indent="0">
              <a:buNone/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464063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Recursos para la información </a:t>
            </a:r>
            <a:br>
              <a:rPr lang="es-MX" noProof="0" dirty="0" smtClean="0"/>
            </a:br>
            <a:r>
              <a:rPr lang="es-MX" noProof="0" dirty="0" smtClean="0"/>
              <a:t>sobre el rendimiento 2014-15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s-MX" sz="2400" noProof="0" dirty="0" smtClean="0"/>
              <a:t>Panel de mandos escolar (</a:t>
            </a:r>
            <a:r>
              <a:rPr lang="es-MX" sz="2400" noProof="0" dirty="0" smtClean="0">
                <a:hlinkClick r:id="rId2"/>
              </a:rPr>
              <a:t>http://www.schoolview.org/dish/schooldashboard.asp</a:t>
            </a:r>
            <a:r>
              <a:rPr lang="es-MX" sz="2400" noProof="0" dirty="0" smtClean="0"/>
              <a:t>)</a:t>
            </a:r>
          </a:p>
          <a:p>
            <a:pPr marL="182880" lvl="1">
              <a:spcBef>
                <a:spcPts val="1800"/>
              </a:spcBef>
            </a:pPr>
            <a:r>
              <a:rPr lang="es-MX" sz="2400" noProof="0" dirty="0" smtClean="0"/>
              <a:t>Tendencias en el aprovechamiento y el avance hasta </a:t>
            </a:r>
            <a:br>
              <a:rPr lang="es-MX" sz="2400" noProof="0" dirty="0" smtClean="0"/>
            </a:br>
            <a:r>
              <a:rPr lang="es-MX" sz="2400" noProof="0" dirty="0" smtClean="0"/>
              <a:t>el año escolar 2013-14.</a:t>
            </a:r>
          </a:p>
          <a:p>
            <a:pPr marL="182880" lvl="1">
              <a:spcBef>
                <a:spcPts val="1800"/>
              </a:spcBef>
            </a:pPr>
            <a:r>
              <a:rPr lang="es-MX" sz="2400" noProof="0" dirty="0" smtClean="0"/>
              <a:t>Información sobre la preparación para la educación postsecundaria y el mercado laboral.</a:t>
            </a:r>
          </a:p>
          <a:p>
            <a:pPr marL="182880" lvl="1">
              <a:spcBef>
                <a:spcPts val="1800"/>
              </a:spcBef>
            </a:pPr>
            <a:r>
              <a:rPr lang="es-MX" sz="2400" noProof="0" dirty="0" smtClean="0"/>
              <a:t>Informe de recursos de datos del estado de 2105 </a:t>
            </a:r>
            <a:br>
              <a:rPr lang="es-MX" sz="2400" noProof="0" dirty="0" smtClean="0"/>
            </a:br>
            <a:r>
              <a:rPr lang="es-MX" sz="2400" noProof="0" dirty="0" smtClean="0"/>
              <a:t>(datos compartidos normalmente mediante los informes de marco de rendimiento).</a:t>
            </a:r>
          </a:p>
          <a:p>
            <a:pPr marL="182880" lvl="1"/>
            <a:endParaRPr lang="es-MX" sz="2400" noProof="0" dirty="0" smtClean="0"/>
          </a:p>
          <a:p>
            <a:pPr marL="457200" lvl="2"/>
            <a:endParaRPr lang="es-MX" sz="2200" noProof="0" dirty="0" smtClean="0"/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03882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Oportunidades durante la transición </a:t>
            </a:r>
            <a:br>
              <a:rPr lang="es-MX" noProof="0" dirty="0" smtClean="0"/>
            </a:br>
            <a:r>
              <a:rPr lang="es-MX" noProof="0" dirty="0" smtClean="0"/>
              <a:t>en las evaluaciones del estado…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s-MX" noProof="0" dirty="0" smtClean="0"/>
              <a:t>Pongan más energía en el análisis de las causas fundamentales.</a:t>
            </a:r>
            <a:br>
              <a:rPr lang="es-MX" noProof="0" dirty="0" smtClean="0"/>
            </a:br>
            <a:r>
              <a:rPr lang="es-MX" noProof="0" dirty="0" smtClean="0"/>
              <a:t>(Es posible que la nueva información de percepción de los docentes esté disponible en </a:t>
            </a:r>
            <a:r>
              <a:rPr lang="es-MX" noProof="0" dirty="0" smtClean="0">
                <a:hlinkClick r:id="rId2"/>
              </a:rPr>
              <a:t>www.TELLcolorado.org</a:t>
            </a:r>
            <a:r>
              <a:rPr lang="es-MX" noProof="0" dirty="0" smtClean="0"/>
              <a:t>).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Consideren hasta qué grado los esfuerzos de mejoría se han implementado totalmente en la escuela (¿cómo lo saben?).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Utilicen más los recursos de evaluaciones locales para </a:t>
            </a:r>
            <a:br>
              <a:rPr lang="es-MX" noProof="0" dirty="0" smtClean="0"/>
            </a:br>
            <a:r>
              <a:rPr lang="es-MX" noProof="0" dirty="0" smtClean="0"/>
              <a:t>la planificación y la mejoría.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Las escuelas preparatorias ponen un mayor énfasis en los datos </a:t>
            </a:r>
            <a:br>
              <a:rPr lang="es-MX" noProof="0" dirty="0" smtClean="0"/>
            </a:br>
            <a:r>
              <a:rPr lang="es-MX" noProof="0" dirty="0" smtClean="0"/>
              <a:t>de preparación para los estudios de postsecundaria y el mercado laboral.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Las escuelas primaria ponen un mayor énfasis en la capacitación </a:t>
            </a:r>
            <a:br>
              <a:rPr lang="es-MX" noProof="0" dirty="0" smtClean="0"/>
            </a:br>
            <a:r>
              <a:rPr lang="es-MX" noProof="0" dirty="0" smtClean="0"/>
              <a:t>en lectoescritura para los grados kínder-3º.</a:t>
            </a:r>
          </a:p>
          <a:p>
            <a:pPr>
              <a:spcBef>
                <a:spcPts val="1800"/>
              </a:spcBef>
            </a:pPr>
            <a:r>
              <a:rPr lang="es-MX" noProof="0" dirty="0" smtClean="0"/>
              <a:t>Las escuelas con estudiantes que están aprendiendo inglés ponen </a:t>
            </a:r>
            <a:br>
              <a:rPr lang="es-MX" noProof="0" dirty="0" smtClean="0"/>
            </a:br>
            <a:r>
              <a:rPr lang="es-MX" noProof="0" dirty="0" smtClean="0"/>
              <a:t>un mayor énfasis en el desarrollo del lenguaje.</a:t>
            </a:r>
          </a:p>
          <a:p>
            <a:pPr marL="0" indent="0">
              <a:spcBef>
                <a:spcPts val="1800"/>
              </a:spcBef>
              <a:buNone/>
            </a:pPr>
            <a:endParaRPr lang="es-MX" noProof="0" dirty="0" smtClean="0"/>
          </a:p>
          <a:p>
            <a:pPr>
              <a:spcBef>
                <a:spcPts val="1800"/>
              </a:spcBef>
            </a:pP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0425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16887" cy="2200275"/>
          </a:xfrm>
        </p:spPr>
        <p:txBody>
          <a:bodyPr>
            <a:normAutofit fontScale="90000"/>
          </a:bodyPr>
          <a:lstStyle/>
          <a:p>
            <a:r>
              <a:rPr lang="es-MX" noProof="0" dirty="0" smtClean="0"/>
              <a:t>Oportunidad para conocer y saludar </a:t>
            </a:r>
            <a:br>
              <a:rPr lang="es-MX" noProof="0" dirty="0" smtClean="0"/>
            </a:br>
            <a:r>
              <a:rPr lang="es-MX" noProof="0" dirty="0" smtClean="0"/>
              <a:t>a otras personas </a:t>
            </a:r>
            <a:br>
              <a:rPr lang="es-MX" noProof="0" dirty="0" smtClean="0"/>
            </a:br>
            <a:r>
              <a:rPr lang="es-MX" noProof="0" dirty="0" smtClean="0"/>
              <a:t>de la misma área </a:t>
            </a:r>
            <a:br>
              <a:rPr lang="es-MX" noProof="0" dirty="0" smtClean="0"/>
            </a:br>
            <a:r>
              <a:rPr lang="es-MX" noProof="0" dirty="0" smtClean="0"/>
              <a:t>de articulación</a:t>
            </a:r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Área de articulación 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Intercambien información de contacto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Compartan los puntos fuertes o necesidades 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Establezcan formas de intercambiar información a fin </a:t>
            </a:r>
            <a:br>
              <a:rPr lang="es-MX" noProof="0" dirty="0" smtClean="0"/>
            </a:br>
            <a:r>
              <a:rPr lang="es-MX" noProof="0" dirty="0" smtClean="0"/>
              <a:t>de apoyar una mayor comunicación y colaboración </a:t>
            </a:r>
            <a:br>
              <a:rPr lang="es-MX" noProof="0" dirty="0" smtClean="0"/>
            </a:br>
            <a:r>
              <a:rPr lang="es-MX" noProof="0" dirty="0" smtClean="0"/>
              <a:t>entre los comités SAC y el comité DAC</a:t>
            </a:r>
            <a:endParaRPr lang="es-MX" noProof="0" dirty="0"/>
          </a:p>
        </p:txBody>
      </p:sp>
      <p:sp>
        <p:nvSpPr>
          <p:cNvPr id="6" name="Rectangle 5"/>
          <p:cNvSpPr/>
          <p:nvPr/>
        </p:nvSpPr>
        <p:spPr>
          <a:xfrm>
            <a:off x="533400" y="4530120"/>
            <a:ext cx="7848600" cy="156966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Agradecemos el tiempo que dedican de forma voluntaria a apoyar a nuestros líderes y comunidades escolares.</a:t>
            </a:r>
            <a:endParaRPr lang="es-MX" sz="3200" b="1" dirty="0"/>
          </a:p>
        </p:txBody>
      </p:sp>
      <p:pic>
        <p:nvPicPr>
          <p:cNvPr id="7" name="Picture 6" descr="Jeffco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4640"/>
            <a:ext cx="2133600" cy="69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24314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Objetivos de la sesión de capacitación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noProof="0" dirty="0" smtClean="0"/>
              <a:t>Asegurarnos de que hay un entendimiento claro de las responsabilidades y la composición de los Comités de Responsabilidad a Nivel Escolar (SAC por su sigla en inglés).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Proporcionar recursos para la participación de padres/madres de familia y su captación como representantes.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Establecer el conocimiento común relacionado con los cambios en la responsabilidad escolar establecida por el estado para escuelas con planes de mejoría unificados </a:t>
            </a:r>
            <a:br>
              <a:rPr lang="es-MX" noProof="0" dirty="0" smtClean="0"/>
            </a:br>
            <a:r>
              <a:rPr lang="es-MX" noProof="0" dirty="0" smtClean="0"/>
              <a:t>durante la transición en las evaluaciones estatales.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Conectar a los representantes del área de articulación con </a:t>
            </a:r>
            <a:br>
              <a:rPr lang="es-MX" noProof="0" dirty="0" smtClean="0"/>
            </a:br>
            <a:r>
              <a:rPr lang="es-MX" noProof="0" dirty="0" smtClean="0"/>
              <a:t>los representantes escolares para mejorar la colaboración </a:t>
            </a:r>
            <a:br>
              <a:rPr lang="es-MX" noProof="0" dirty="0" smtClean="0"/>
            </a:br>
            <a:r>
              <a:rPr lang="es-MX" noProof="0" dirty="0" smtClean="0"/>
              <a:t>y la participación.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1412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Del comité SPAC </a:t>
            </a:r>
            <a:br>
              <a:rPr lang="es-MX" noProof="0" dirty="0" smtClean="0"/>
            </a:br>
            <a:r>
              <a:rPr lang="es-MX" noProof="0" dirty="0" smtClean="0"/>
              <a:t>al comité DAC </a:t>
            </a:r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4626864"/>
            <a:ext cx="8269288" cy="1500187"/>
          </a:xfrm>
        </p:spPr>
        <p:txBody>
          <a:bodyPr/>
          <a:lstStyle/>
          <a:p>
            <a:r>
              <a:rPr lang="es-MX" noProof="0" dirty="0" smtClean="0"/>
              <a:t>Satisfacer las necesidades de todas las partes interesadas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624677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MX" noProof="0" dirty="0" smtClean="0"/>
              <a:t>Del comité SPAC al comité DAC: </a:t>
            </a:r>
            <a:br>
              <a:rPr lang="es-MX" noProof="0" dirty="0" smtClean="0"/>
            </a:br>
            <a:r>
              <a:rPr lang="es-MX" noProof="0" dirty="0" smtClean="0"/>
              <a:t>es más que un cambio de título</a:t>
            </a:r>
            <a:endParaRPr lang="es-MX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544744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1752600"/>
            <a:ext cx="3733800" cy="1371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</a:rPr>
              <a:t>Enfoque en la acreditación escolar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3352800"/>
            <a:ext cx="5181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</a:rPr>
              <a:t>Cambio al proceso de planificación estratégica, acomodado a la acreditación escolar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0" y="5105400"/>
            <a:ext cx="4648200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</a:rPr>
              <a:t>Apoyo al distrito y al sistema 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de responsabilidad escolar </a:t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y nuevo plan estratégico 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660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D1A24-F45B-4A94-92B2-FBD6695A2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80D1A24-F45B-4A94-92B2-FBD6695A2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80D1A24-F45B-4A94-92B2-FBD6695A2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85B94-B01C-48C7-BF8C-910ED54E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2385B94-B01C-48C7-BF8C-910ED54E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2385B94-B01C-48C7-BF8C-910ED54E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BF74B-FD6B-4790-80A9-E15CCFBC7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7BF74B-FD6B-4790-80A9-E15CCFBC7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7BF74B-FD6B-4790-80A9-E15CCFBC7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C44D2-16C3-4597-BFAA-4BF32B819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C0C44D2-16C3-4597-BFAA-4BF32B819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C0C44D2-16C3-4597-BFAA-4BF32B819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B6658-F3EF-4C2C-ACAA-AE47C3CE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D80B6658-F3EF-4C2C-ACAA-AE47C3CE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80B6658-F3EF-4C2C-ACAA-AE47C3CEB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03035-AE95-4BAC-85FC-246939CF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A03035-AE95-4BAC-85FC-246939CF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D6A03035-AE95-4BAC-85FC-246939CF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Puntos a considerar de la reunión de junio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noProof="0" dirty="0" smtClean="0"/>
              <a:t>El calendario de trabajo para el comité SPAC actual </a:t>
            </a:r>
            <a:br>
              <a:rPr lang="es-MX" noProof="0" dirty="0" smtClean="0"/>
            </a:br>
            <a:r>
              <a:rPr lang="es-MX" noProof="0" dirty="0" smtClean="0"/>
              <a:t>es demasiado denso para servir las necesidades del </a:t>
            </a:r>
            <a:br>
              <a:rPr lang="es-MX" noProof="0" dirty="0" smtClean="0"/>
            </a:br>
            <a:r>
              <a:rPr lang="es-MX" noProof="0" dirty="0" smtClean="0"/>
              <a:t>comité DAC y el comité SPAC de forma efectiva.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Deseo de facilitar un alcance mayor al separar los requisitos legales del proceso de planificación estratégica del distrito.</a:t>
            </a:r>
          </a:p>
          <a:p>
            <a:pPr lvl="1"/>
            <a:r>
              <a:rPr lang="es-MX" noProof="0" dirty="0" smtClean="0"/>
              <a:t>Permitir a los padres de familia y a los integrantes de la comunidad que se enfoquen en el trabajo del comité con el que están más involucrados. </a:t>
            </a:r>
          </a:p>
          <a:p>
            <a:pPr lvl="1"/>
            <a:r>
              <a:rPr lang="es-MX" noProof="0" dirty="0" smtClean="0"/>
              <a:t>Más claridad en el trabajo durante las reuniones del comité DAC.</a:t>
            </a:r>
            <a:br>
              <a:rPr lang="es-MX" noProof="0" dirty="0" smtClean="0"/>
            </a:br>
            <a:endParaRPr lang="es-MX" noProof="0" dirty="0" smtClean="0"/>
          </a:p>
          <a:p>
            <a:r>
              <a:rPr lang="es-MX" noProof="0" dirty="0" smtClean="0"/>
              <a:t>Necesidad de asegurarse de que la representación de </a:t>
            </a:r>
            <a:br>
              <a:rPr lang="es-MX" noProof="0" dirty="0" smtClean="0"/>
            </a:br>
            <a:r>
              <a:rPr lang="es-MX" noProof="0" dirty="0" smtClean="0"/>
              <a:t>los padres de familia es más uniforme y presente en las reuniones del comité DAC.</a:t>
            </a:r>
          </a:p>
        </p:txBody>
      </p:sp>
    </p:spTree>
    <p:extLst>
      <p:ext uri="{BB962C8B-B14F-4D97-AF65-F5344CB8AC3E}">
        <p14:creationId xmlns:p14="http://schemas.microsoft.com/office/powerpoint/2010/main" val="166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24400" y="1828800"/>
            <a:ext cx="4191000" cy="4495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1143000"/>
          </a:xfrm>
        </p:spPr>
        <p:txBody>
          <a:bodyPr>
            <a:noAutofit/>
          </a:bodyPr>
          <a:lstStyle/>
          <a:p>
            <a:r>
              <a:rPr lang="es-MX" sz="3000" noProof="0" dirty="0" smtClean="0"/>
              <a:t>Recomendaciones a la Junta Directiva de Educación de los subcomités del verano para los estatutos</a:t>
            </a:r>
            <a:endParaRPr lang="es-MX" sz="30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3931920" cy="1031874"/>
          </a:xfrm>
        </p:spPr>
        <p:txBody>
          <a:bodyPr>
            <a:normAutofit/>
          </a:bodyPr>
          <a:lstStyle/>
          <a:p>
            <a:r>
              <a:rPr lang="es-MX" sz="3600" noProof="0" dirty="0" smtClean="0"/>
              <a:t>SPAC</a:t>
            </a:r>
            <a:r>
              <a:rPr lang="es-MX" noProof="0" dirty="0" smtClean="0"/>
              <a:t/>
            </a:r>
            <a:br>
              <a:rPr lang="es-MX" noProof="0" dirty="0" smtClean="0"/>
            </a:br>
            <a:r>
              <a:rPr lang="es-MX" noProof="0" dirty="0" smtClean="0"/>
              <a:t>Comité del superintendente</a:t>
            </a:r>
            <a:endParaRPr lang="es-MX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906712"/>
            <a:ext cx="4084320" cy="3798888"/>
          </a:xfrm>
        </p:spPr>
        <p:txBody>
          <a:bodyPr>
            <a:normAutofit fontScale="92500"/>
          </a:bodyPr>
          <a:lstStyle/>
          <a:p>
            <a:r>
              <a:rPr lang="es-MX" sz="2200" noProof="0" dirty="0" smtClean="0"/>
              <a:t>Presidido por un padre/madre </a:t>
            </a:r>
            <a:br>
              <a:rPr lang="es-MX" sz="2200" noProof="0" dirty="0" smtClean="0"/>
            </a:br>
            <a:r>
              <a:rPr lang="es-MX" sz="2200" noProof="0" dirty="0" smtClean="0"/>
              <a:t>de familia</a:t>
            </a:r>
          </a:p>
          <a:p>
            <a:r>
              <a:rPr lang="es-MX" sz="2200" noProof="0" dirty="0" smtClean="0"/>
              <a:t>Facilitado por la Oficial Ejecutiva para Asuntos Académicos</a:t>
            </a:r>
          </a:p>
          <a:p>
            <a:r>
              <a:rPr lang="es-MX" sz="2200" noProof="0" dirty="0" smtClean="0"/>
              <a:t>Reuniones trimestrales</a:t>
            </a:r>
          </a:p>
          <a:p>
            <a:r>
              <a:rPr lang="es-MX" sz="2200" noProof="0" dirty="0" smtClean="0"/>
              <a:t>Sigue con la implementación y revisión del Plan Estratégico enfocado en el plan Visión de las Escuelas de Jeffco 2020</a:t>
            </a:r>
          </a:p>
          <a:p>
            <a:r>
              <a:rPr lang="es-MX" sz="2200" noProof="0" dirty="0" smtClean="0"/>
              <a:t>Norma del Distrito AE y AE-2</a:t>
            </a:r>
          </a:p>
          <a:p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3940" y="1905000"/>
            <a:ext cx="3931920" cy="1031874"/>
          </a:xfrm>
        </p:spPr>
        <p:txBody>
          <a:bodyPr>
            <a:normAutofit fontScale="92500" lnSpcReduction="20000"/>
          </a:bodyPr>
          <a:lstStyle/>
          <a:p>
            <a:r>
              <a:rPr lang="es-MX" sz="3600" noProof="0" dirty="0" smtClean="0"/>
              <a:t>DAC</a:t>
            </a:r>
            <a:r>
              <a:rPr lang="es-MX" noProof="0" dirty="0" smtClean="0"/>
              <a:t/>
            </a:r>
            <a:br>
              <a:rPr lang="es-MX" noProof="0" dirty="0" smtClean="0"/>
            </a:br>
            <a:r>
              <a:rPr lang="es-MX" noProof="0" dirty="0" smtClean="0"/>
              <a:t>Comité de la Junta Directiva </a:t>
            </a:r>
            <a:br>
              <a:rPr lang="es-MX" noProof="0" dirty="0" smtClean="0"/>
            </a:br>
            <a:r>
              <a:rPr lang="es-MX" noProof="0" dirty="0" smtClean="0"/>
              <a:t>de Educación</a:t>
            </a:r>
            <a:endParaRPr lang="es-MX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971800"/>
            <a:ext cx="4236720" cy="3352800"/>
          </a:xfrm>
        </p:spPr>
        <p:txBody>
          <a:bodyPr>
            <a:normAutofit fontScale="77500" lnSpcReduction="20000"/>
          </a:bodyPr>
          <a:lstStyle/>
          <a:p>
            <a:r>
              <a:rPr lang="es-MX" sz="2600" noProof="0" dirty="0" smtClean="0"/>
              <a:t>Presidido por un padre/madre </a:t>
            </a:r>
            <a:br>
              <a:rPr lang="es-MX" sz="2600" noProof="0" dirty="0" smtClean="0"/>
            </a:br>
            <a:r>
              <a:rPr lang="es-MX" sz="2600" noProof="0" dirty="0" smtClean="0"/>
              <a:t>de familia y un presidente/a elegido por votación</a:t>
            </a:r>
          </a:p>
          <a:p>
            <a:r>
              <a:rPr lang="es-MX" sz="2600" noProof="0" dirty="0" smtClean="0"/>
              <a:t>Facilitado por el Oficial Ejecutivo de Efectividad Escolar</a:t>
            </a:r>
          </a:p>
          <a:p>
            <a:r>
              <a:rPr lang="es-MX" sz="2600" noProof="0" dirty="0" smtClean="0"/>
              <a:t>Reuniones mensuales</a:t>
            </a:r>
          </a:p>
          <a:p>
            <a:r>
              <a:rPr lang="es-MX" sz="2600" noProof="0" dirty="0" smtClean="0"/>
              <a:t>Cumple con los requisitos legales al cumplir con el plan/calendario de trabajo anual </a:t>
            </a:r>
          </a:p>
          <a:p>
            <a:r>
              <a:rPr lang="es-MX" sz="2600" noProof="0" dirty="0" smtClean="0"/>
              <a:t>Norma del distrito GP-3</a:t>
            </a:r>
          </a:p>
        </p:txBody>
      </p:sp>
    </p:spTree>
    <p:extLst>
      <p:ext uri="{BB962C8B-B14F-4D97-AF65-F5344CB8AC3E}">
        <p14:creationId xmlns:p14="http://schemas.microsoft.com/office/powerpoint/2010/main" val="3069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noProof="0" dirty="0" smtClean="0"/>
              <a:t>Papeles y responsabilidades </a:t>
            </a:r>
            <a:br>
              <a:rPr lang="es-MX" noProof="0" dirty="0" smtClean="0"/>
            </a:br>
            <a:r>
              <a:rPr lang="es-MX" noProof="0" dirty="0" smtClean="0"/>
              <a:t>del comité SAC</a:t>
            </a:r>
            <a:endParaRPr lang="es-MX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 smtClean="0"/>
              <a:t>Asegurarse de que los comités SAC invitan </a:t>
            </a:r>
            <a:br>
              <a:rPr lang="es-MX" noProof="0" dirty="0" smtClean="0"/>
            </a:br>
            <a:r>
              <a:rPr lang="es-MX" noProof="0" dirty="0" smtClean="0"/>
              <a:t>a la participación y son productivos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306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1418</TotalTime>
  <Words>1576</Words>
  <Application>Microsoft Office PowerPoint</Application>
  <PresentationFormat>On-screen Show (4:3)</PresentationFormat>
  <Paragraphs>383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Gill Sans</vt:lpstr>
      <vt:lpstr>ＭＳ Ｐゴシック</vt:lpstr>
      <vt:lpstr>Times New Roman</vt:lpstr>
      <vt:lpstr>Verdana</vt:lpstr>
      <vt:lpstr>Wingdings</vt:lpstr>
      <vt:lpstr>ヒラギノ角ゴ ProN W3</vt:lpstr>
      <vt:lpstr>Clarity</vt:lpstr>
      <vt:lpstr>Capacitación de otoño para presidentes de los Comités  de Responsabilidad a Nivel  Escolar, 2015-16 </vt:lpstr>
      <vt:lpstr>Plan Escuelas de Jeffco 2020</vt:lpstr>
      <vt:lpstr>Dan McMinimee, Superintendente</vt:lpstr>
      <vt:lpstr>Objetivos de la sesión de capacitación</vt:lpstr>
      <vt:lpstr>Del comité SPAC  al comité DAC </vt:lpstr>
      <vt:lpstr>Del comité SPAC al comité DAC:  es más que un cambio de título</vt:lpstr>
      <vt:lpstr>Puntos a considerar de la reunión de junio</vt:lpstr>
      <vt:lpstr>Recomendaciones a la Junta Directiva de Educación de los subcomités del verano para los estatutos</vt:lpstr>
      <vt:lpstr>Papeles y responsabilidades  del comité SAC</vt:lpstr>
      <vt:lpstr>Responsabilidades del comité SAC</vt:lpstr>
      <vt:lpstr>Papeles, continuación</vt:lpstr>
      <vt:lpstr>Reuniones</vt:lpstr>
      <vt:lpstr>Evaluar las áreas de fortaleza y  las áreas en las que hay que mejorar</vt:lpstr>
      <vt:lpstr>Membresía</vt:lpstr>
      <vt:lpstr>Membresía, continuación </vt:lpstr>
      <vt:lpstr>Captación de representantes  para el comité SAC</vt:lpstr>
      <vt:lpstr>Recursos relacionados con la captación de representantes para el comité SAC</vt:lpstr>
      <vt:lpstr>Elementos clave para tener comités  SAC bien establecidos</vt:lpstr>
      <vt:lpstr>Métodos prometedores de la investigación  sobre participación de las familias</vt:lpstr>
      <vt:lpstr>Resultados de los comités SAC, 2014-15 Encuesta de los directores, julio de 2015 </vt:lpstr>
      <vt:lpstr>Planificación de Mejoría Unificada (UIP)  Durante la transición</vt:lpstr>
      <vt:lpstr>Efecto en la supervisión de la responsabilidad  y los planes UIP para 2015-16</vt:lpstr>
      <vt:lpstr>PowerPoint Presentation</vt:lpstr>
      <vt:lpstr>Responsabilidad escolar para 2015</vt:lpstr>
      <vt:lpstr>PowerPoint Presentation</vt:lpstr>
      <vt:lpstr>Áreas de los indicadores de rendimiento del estado</vt:lpstr>
      <vt:lpstr>Proceso de la Planificación de Mejoría Unificada</vt:lpstr>
      <vt:lpstr>Transición en las evaluaciones del estado y la planificación UIP</vt:lpstr>
      <vt:lpstr>Las áreas de indicadores de  rendimiento NO se ven afectadas</vt:lpstr>
      <vt:lpstr>El reto para la planificación UIP</vt:lpstr>
      <vt:lpstr>Un enfoque básico…</vt:lpstr>
      <vt:lpstr>Información sobre el rendimiento  para 2014-15</vt:lpstr>
      <vt:lpstr>Recursos para la información  sobre el rendimiento 2014-15</vt:lpstr>
      <vt:lpstr>Oportunidades durante la transición  en las evaluaciones del estado…</vt:lpstr>
      <vt:lpstr>Oportunidad para conocer y saludar  a otras personas  de la misma área  de articulación</vt:lpstr>
      <vt:lpstr>Área de articulación 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Insight and  Committee Maximization</dc:title>
  <dc:creator>User</dc:creator>
  <cp:lastModifiedBy>Vang, Mai</cp:lastModifiedBy>
  <cp:revision>69</cp:revision>
  <dcterms:created xsi:type="dcterms:W3CDTF">2015-06-14T16:20:24Z</dcterms:created>
  <dcterms:modified xsi:type="dcterms:W3CDTF">2017-04-05T20:11:27Z</dcterms:modified>
</cp:coreProperties>
</file>